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70" r:id="rId3"/>
    <p:sldId id="257" r:id="rId4"/>
    <p:sldId id="271" r:id="rId5"/>
    <p:sldId id="426" r:id="rId6"/>
    <p:sldId id="259" r:id="rId7"/>
    <p:sldId id="410" r:id="rId8"/>
    <p:sldId id="260" r:id="rId9"/>
    <p:sldId id="412" r:id="rId10"/>
    <p:sldId id="261" r:id="rId11"/>
    <p:sldId id="411" r:id="rId12"/>
    <p:sldId id="420" r:id="rId13"/>
    <p:sldId id="263" r:id="rId14"/>
    <p:sldId id="417" r:id="rId15"/>
    <p:sldId id="409" r:id="rId16"/>
    <p:sldId id="414" r:id="rId17"/>
    <p:sldId id="360" r:id="rId18"/>
    <p:sldId id="262" r:id="rId19"/>
    <p:sldId id="415" r:id="rId20"/>
    <p:sldId id="427" r:id="rId21"/>
    <p:sldId id="268" r:id="rId22"/>
    <p:sldId id="269" r:id="rId23"/>
    <p:sldId id="264" r:id="rId24"/>
    <p:sldId id="423" r:id="rId25"/>
    <p:sldId id="265" r:id="rId26"/>
    <p:sldId id="413" r:id="rId27"/>
    <p:sldId id="424" r:id="rId28"/>
    <p:sldId id="418" r:id="rId29"/>
    <p:sldId id="422" r:id="rId30"/>
    <p:sldId id="428" r:id="rId31"/>
    <p:sldId id="266" r:id="rId32"/>
    <p:sldId id="419" r:id="rId33"/>
    <p:sldId id="267" r:id="rId34"/>
    <p:sldId id="416" r:id="rId35"/>
    <p:sldId id="421" r:id="rId36"/>
    <p:sldId id="425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36558-DAB0-4F5A-B8DA-20B794D113C2}" v="108" dt="2025-03-06T08:07:43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23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C85FF-8DCF-4D5D-B0F3-7EA5B9532051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3CDCF-09CB-456E-AD0A-51D9198B46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37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C7847-4EA4-02FF-E830-6C4DAF3A8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32D096-D5CB-12F5-2B0B-2F2E09D78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60E57-9D99-EC56-60BD-E82020CF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ECC478-D854-7198-DC8E-38B36385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5382F8-4E39-5ABA-2FDD-50E950FB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FB1F-D7FE-4BE4-9605-343B8EC1C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93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7458B-5C43-663F-3749-90AA19F4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F3600F-9CCB-FB75-ABD7-3CE736128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092717-FC8A-BCEF-7170-17F87D00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3476CE-B42F-12B7-D44E-C88C2FC5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A0EA76-DF05-19C5-35D1-EEED01E5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FB1F-D7FE-4BE4-9605-343B8EC1C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18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8DC90C-D84C-0AAC-79C8-B587588F5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83336A-8A8B-26F7-0058-D842C909F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6646D2-D479-3109-1F6D-BE75148BF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C7F1F3-BBCD-FC8A-5E18-0504DC21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7AB014-384F-49A7-F528-4D9388AB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FB1F-D7FE-4BE4-9605-343B8EC1C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82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EE509-ACA8-15D9-62F5-9CD065A9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21890-DE1D-3AC3-DEC6-4A3CE95A7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042E61-D48F-00C8-AB7C-75F69D8B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FA1E7F-0C43-EE4A-C0FB-27E54810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3F651C-5D46-7538-3FB5-719597A6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FB1F-D7FE-4BE4-9605-343B8EC1C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21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E4AC2D-7D7C-4E1C-8B4B-2367EB4D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2DE2A6-5819-C5FB-B96A-DDCA438AC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0BCE7-D940-BFB2-90A5-A74AE5B2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8777C8-043E-A73B-A642-B5BA5AEC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C5E556-E900-0EF8-20A0-9EDFA2DA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FB1F-D7FE-4BE4-9605-343B8EC1C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10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3B125-5A08-8F3D-D3F7-AAF53599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13E01-8844-49C8-68DD-053B81BA0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6D9E26-81E0-C4DD-3501-65E2993DC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D71EC0-C9A3-134C-017F-68DBA191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0ED5D0-CA07-8E3A-9A31-C797DBDA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787DF7-A71F-26BA-637A-44EAC76F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FB1F-D7FE-4BE4-9605-343B8EC1C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8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6DDF3A-F465-9D97-FA90-44C7385F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032BA1-6CA9-B8D9-3A59-CE48B55A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481C2D-BDBE-6DD6-E969-91AADECE3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BE2F71-2C15-5FDC-DC3D-E53FA88A7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D84117-11D9-A22A-0CB6-295FA689A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76787CE-47B2-31FF-200D-2D1C2C33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C3B26A4-1461-D48E-CD24-B5B68015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C85AC7-F9E6-B8D7-1AF0-7F90803C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FB1F-D7FE-4BE4-9605-343B8EC1C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93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5F9F8-BEBD-CD7B-A98C-EBEBCB0C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22EEA2-2486-F943-0AB3-160FBA9E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86DCC3-F66A-4F70-E67D-161E01EF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B2065E-85A7-17F8-D130-EB29EC29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FB1F-D7FE-4BE4-9605-343B8EC1C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21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B34B20-E72C-2315-658A-18F02A08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B24418-3A67-21CF-1B0E-FB257F6D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F1815D-35D1-C681-A7C3-1CFC9F86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FB1F-D7FE-4BE4-9605-343B8EC1C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2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99E59-D49F-B1B6-6907-51DE4A78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03224-18D9-426E-0155-483BAF0FB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9ADA86-771E-D537-3F17-4999BFC00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F5C9DF-FCE5-3A24-32AC-089F5073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7C53D6-34B6-3BEB-0249-24A98449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0768F6-39BD-6AFF-120E-3427DA84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FB1F-D7FE-4BE4-9605-343B8EC1C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4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9D3C80-78F4-CFBE-F6F3-802CB42E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581DAE-48C9-4F87-9C81-833EEEA58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FE1873-02BD-0A42-90EC-2C9467647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2025E3-48DC-0854-8AE4-169C560F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781980-B890-270F-BB8C-F6C0AE7E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8F4348-E294-F315-160F-728A9444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FB1F-D7FE-4BE4-9605-343B8EC1C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59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15E125-65AD-D570-5879-6C866BD6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3F8473-54AC-C154-C249-391CBCBA3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4CCF9A-3D82-8E1C-6852-C226F117A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2FC2B9-B6D0-5176-65C8-A596CEFB4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Dr Kodjo Ndukuma - ESU, Mars 2025, Lieu : NCC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31FA6A-44DE-6D21-BD92-F9020493F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CEFB1F-D7FE-4BE4-9605-343B8EC1C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45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fense.gouv.fr/actualites/ia-defense-6-cas-dusage-concrets-arme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kndukuma@hotmail.f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36D672-52A7-F631-4C94-213982D1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" y="1975103"/>
            <a:ext cx="12033504" cy="188233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IA dans les défis de la défense </a:t>
            </a:r>
            <a:br>
              <a:rPr lang="fr-F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de la patrie par les scientifiques de l’ESU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8F2D60-5091-4D68-8733-C527B0567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592" y="4036569"/>
            <a:ext cx="9144000" cy="252882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Colloque </a:t>
            </a:r>
          </a:p>
          <a:p>
            <a:r>
              <a:rPr lang="fr-FR" dirty="0">
                <a:solidFill>
                  <a:srgbClr val="0070C0"/>
                </a:solidFill>
              </a:rPr>
              <a:t>sur la sauvegarde de la souveraineté et de l’intégrité territoriale</a:t>
            </a:r>
          </a:p>
          <a:p>
            <a:r>
              <a:rPr lang="fr-FR" b="1" dirty="0"/>
              <a:t>Kodjo NDUKUMA ADJAYI</a:t>
            </a:r>
          </a:p>
          <a:p>
            <a:r>
              <a:rPr lang="fr-FR" sz="1900" dirty="0">
                <a:latin typeface="+mj-lt"/>
              </a:rPr>
              <a:t>Professeur d’informatique juridique à l’UCC</a:t>
            </a:r>
          </a:p>
          <a:p>
            <a:r>
              <a:rPr lang="fr-FR" sz="1900" dirty="0">
                <a:latin typeface="+mj-lt"/>
              </a:rPr>
              <a:t>Doyen de la Faculté de droit de l’UPC</a:t>
            </a:r>
          </a:p>
          <a:p>
            <a:r>
              <a:rPr lang="fr-FR" sz="1900" dirty="0">
                <a:latin typeface="+mj-lt"/>
              </a:rPr>
              <a:t>Dr de l’Université Paris 1 Panthéon Sorbonne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C94D32B-6AE6-BCE6-5546-A3A472C1E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92772"/>
            <a:ext cx="10771632" cy="18823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F8DD60-7D4A-7D76-3021-4AAD8E4DD810}"/>
              </a:ext>
            </a:extLst>
          </p:cNvPr>
          <p:cNvSpPr/>
          <p:nvPr/>
        </p:nvSpPr>
        <p:spPr>
          <a:xfrm>
            <a:off x="2651760" y="147636"/>
            <a:ext cx="1737360" cy="289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09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48908-0718-7728-7954-87242369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Espaces de souveraineté et cyberespace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3232B0-2601-9583-34F4-0A869E474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17504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3200" dirty="0"/>
              <a:t>« </a:t>
            </a:r>
            <a:r>
              <a:rPr lang="fr-FR" sz="3200" b="1" dirty="0">
                <a:latin typeface="Bradley Hand ITC" panose="03070402050302030203" pitchFamily="66" charset="0"/>
              </a:rPr>
              <a:t>L’Etat exerce une souveraineté permanente notamment sur le sol, le sous-sol, les eaux et les forêts, sur les espaces aérien, fluvial, lacustre et maritime congolais ainsi que sur la mer territoriale congolaise et sur le plateau continental. </a:t>
            </a:r>
            <a:r>
              <a:rPr lang="fr-FR" sz="3200" dirty="0"/>
              <a:t>» (Article 9, Constitution, </a:t>
            </a:r>
            <a:r>
              <a:rPr lang="fr-FR" sz="1400" dirty="0" err="1"/>
              <a:t>préc</a:t>
            </a:r>
            <a:r>
              <a:rPr lang="fr-FR" sz="1400" dirty="0"/>
              <a:t>.</a:t>
            </a:r>
            <a:r>
              <a:rPr lang="fr-FR" sz="3200" dirty="0"/>
              <a:t>)</a:t>
            </a:r>
          </a:p>
          <a:p>
            <a:r>
              <a:rPr lang="fr-FR" sz="3200" dirty="0"/>
              <a:t>Il se fait que le </a:t>
            </a:r>
            <a:r>
              <a:rPr lang="fr-FR" sz="3200" b="1" dirty="0"/>
              <a:t>Cyberespace existe </a:t>
            </a:r>
            <a:r>
              <a:rPr lang="fr-FR" sz="3200" dirty="0"/>
              <a:t>indéniablement, en tant qu’espèce d’espace numérique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979854-4D9C-78C2-F992-5673842B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D2F863-6983-ECF2-4806-C1873611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354232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20A5A-E520-4CD6-8469-C4F92DE2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Les États-Unis approuvent les cyber-armes contre les ennemis étrangers ...">
            <a:extLst>
              <a:ext uri="{FF2B5EF4-FFF2-40B4-BE49-F238E27FC236}">
                <a16:creationId xmlns:a16="http://schemas.microsoft.com/office/drawing/2014/main" id="{46414854-2798-5F7C-C38C-3F1B9CCDBA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6" y="365124"/>
            <a:ext cx="11051847" cy="586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3A1837-0D14-C248-3114-5037EE22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E4266D-0053-70C4-3D06-2CE2C0DE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70603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7F468-8FFF-5D14-10F4-BE0DB381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Cyberespace sous prisme de la Défense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B22CA0-CF08-1A99-5F39-7AB617D8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825625"/>
            <a:ext cx="10750296" cy="4667250"/>
          </a:xfrm>
        </p:spPr>
        <p:txBody>
          <a:bodyPr>
            <a:normAutofit fontScale="92500"/>
          </a:bodyPr>
          <a:lstStyle/>
          <a:p>
            <a:pPr marL="182563" lvl="1" indent="-182563"/>
            <a:r>
              <a:rPr lang="fr-FR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Espace stratégique </a:t>
            </a:r>
            <a:r>
              <a:rPr lang="fr-FR" sz="2800" dirty="0"/>
              <a:t>de déplacement des conflits et d’expression d’autres formes de puissance « soft power » participant à la souveraineté des Etats </a:t>
            </a:r>
          </a:p>
          <a:p>
            <a:pPr marL="182563" lvl="1" indent="-182563"/>
            <a:r>
              <a:rPr lang="fr-FR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Espace opérationnel</a:t>
            </a:r>
            <a:r>
              <a:rPr lang="fr-FR" sz="2800" dirty="0"/>
              <a:t>, en plus de Terre, Mer, Air et extra-Atmosphère ;</a:t>
            </a:r>
          </a:p>
          <a:p>
            <a:pPr marL="182563" lvl="1" indent="-182563"/>
            <a:r>
              <a:rPr lang="fr-FR" sz="2800" b="1" dirty="0">
                <a:solidFill>
                  <a:srgbClr val="FF0000"/>
                </a:solidFill>
              </a:rPr>
              <a:t>Espace cybernétique à effet cinétique </a:t>
            </a:r>
            <a:r>
              <a:rPr lang="fr-FR" sz="2800" dirty="0"/>
              <a:t>i.e. espace dit virtuel mais produisant des effets dans la vie réelle avec échelle des dégâts </a:t>
            </a:r>
          </a:p>
          <a:p>
            <a:pPr marL="182563" lvl="1" indent="-182563"/>
            <a:r>
              <a:rPr lang="fr-FR" sz="2800" b="1" dirty="0"/>
              <a:t>Espace procédural de génie informatique mais espace d’action du génie humain </a:t>
            </a:r>
            <a:r>
              <a:rPr lang="fr-FR" sz="2800" dirty="0"/>
              <a:t>pour le bien ou le mal à échelle planétaire et transfrontière </a:t>
            </a:r>
          </a:p>
          <a:p>
            <a:pPr marL="182563" lvl="1" indent="-182563"/>
            <a:r>
              <a:rPr lang="fr-FR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Espace déterritorialisé</a:t>
            </a:r>
            <a:r>
              <a:rPr lang="fr-FR" sz="2800" dirty="0"/>
              <a:t>, d’apparence a-territoriale, mais en réalité, </a:t>
            </a:r>
            <a:r>
              <a:rPr lang="fr-FR" sz="2800" dirty="0" err="1"/>
              <a:t>stato</a:t>
            </a:r>
            <a:r>
              <a:rPr lang="fr-FR" sz="2800" dirty="0"/>
              <a:t>-centrée</a:t>
            </a:r>
          </a:p>
          <a:p>
            <a:pPr marL="182563" lvl="1" indent="-182563"/>
            <a:r>
              <a:rPr lang="fr-FR" sz="2800" b="1" dirty="0">
                <a:solidFill>
                  <a:srgbClr val="7030A0"/>
                </a:solidFill>
              </a:rPr>
              <a:t>Zone de guerre et de cyber-affrontement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D60A37-6E81-173A-7370-43421E5F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B1C29-6F76-74A3-00B9-25A47AC0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378441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97E07D-FE76-7F7A-4710-ACE69281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Numérique et défis de défense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0A9DC3-720B-72FD-C6E4-A393DE61C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10515600" cy="5230367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Si on sait qu’Internet fut conçu lui-même comme une arme avec DARPA aux USA dans les années 1940, le </a:t>
            </a:r>
            <a:r>
              <a:rPr lang="fr-FR" b="1" dirty="0">
                <a:solidFill>
                  <a:srgbClr val="FF0000"/>
                </a:solidFill>
              </a:rPr>
              <a:t>Numérique </a:t>
            </a:r>
            <a:r>
              <a:rPr lang="fr-FR" dirty="0"/>
              <a:t>s’avère un </a:t>
            </a:r>
            <a:r>
              <a:rPr lang="fr-FR" b="1" dirty="0">
                <a:solidFill>
                  <a:srgbClr val="FF0000"/>
                </a:solidFill>
              </a:rPr>
              <a:t>instrument et un espace de guerre multiforme </a:t>
            </a:r>
            <a:r>
              <a:rPr lang="fr-FR" dirty="0"/>
              <a:t>à l’usage et à la portée de tous les États et des groupements personnalisés ou non.</a:t>
            </a:r>
          </a:p>
          <a:p>
            <a:r>
              <a:rPr lang="fr-FR" dirty="0"/>
              <a:t>À ce titre, la défense de la souveraineté s’y intéresse contre les emplois de la cyber guerre dans la guerre totale et multiforme :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chemeClr val="accent4"/>
                </a:solidFill>
              </a:rPr>
              <a:t>Guerre de propagande et donc de l’information ;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Guerre d’influence et donc de l’image ;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rgbClr val="FF3300"/>
                </a:solidFill>
              </a:rPr>
              <a:t>Guerre psychologique et donc des capacités d’hommes ;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Guerre informatique et donc des cyber armements ;</a:t>
            </a:r>
          </a:p>
          <a:p>
            <a:pPr lvl="1">
              <a:buFontTx/>
              <a:buChar char="-"/>
            </a:pPr>
            <a:r>
              <a:rPr lang="fr-FR" b="1" dirty="0"/>
              <a:t>Guerre économique et donc des ressources stratégiques ;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Guerre de destruction des capacités de défense et donc de déstabilisation des infrastructures vitales essentielles 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D90ECA-0C6E-43BF-9246-4D669380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686A27-3552-20F1-085A-7CB14868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258996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8BC265-114E-CCF2-F1BA-C14EA292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713232"/>
            <a:ext cx="3346704" cy="561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/>
              <a:t>Cyberespace, terrain et outil de guerre</a:t>
            </a:r>
          </a:p>
          <a:p>
            <a:pPr marL="0" indent="0">
              <a:buNone/>
            </a:pPr>
            <a:endParaRPr lang="fr-FR" sz="3600" b="1" dirty="0"/>
          </a:p>
          <a:p>
            <a:pPr marL="0" indent="0">
              <a:buNone/>
            </a:pPr>
            <a:r>
              <a:rPr lang="fr-FR" sz="3600" b="1" dirty="0"/>
              <a:t>Ordinateur de combat</a:t>
            </a:r>
          </a:p>
          <a:p>
            <a:pPr marL="0" indent="0">
              <a:buNone/>
            </a:pPr>
            <a:endParaRPr lang="fr-FR" sz="3600" b="1" dirty="0"/>
          </a:p>
          <a:p>
            <a:pPr marL="0" indent="0">
              <a:buNone/>
            </a:pPr>
            <a:r>
              <a:rPr lang="fr-FR" sz="3600" b="1" dirty="0"/>
              <a:t>Informatique de guerre</a:t>
            </a:r>
          </a:p>
        </p:txBody>
      </p:sp>
      <p:pic>
        <p:nvPicPr>
          <p:cNvPr id="7170" name="Picture 2" descr="Le risque d'escalade des cyberattaques n'a jamais été aussi grand - Crumpe">
            <a:extLst>
              <a:ext uri="{FF2B5EF4-FFF2-40B4-BE49-F238E27FC236}">
                <a16:creationId xmlns:a16="http://schemas.microsoft.com/office/drawing/2014/main" id="{08B32E1F-3A27-3AD9-B144-26698FFA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68" y="309063"/>
            <a:ext cx="7685532" cy="642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2A4153-4843-E1A4-B823-43327256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220A9F-D4A9-FC42-DAF3-6F20C232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3513647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9816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Défense d’une nouvelle espèce d’espace*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36193"/>
            <a:ext cx="10515600" cy="51852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4000" b="1" dirty="0">
                <a:solidFill>
                  <a:srgbClr val="0070C0"/>
                </a:solidFill>
                <a:latin typeface="+mj-lt"/>
              </a:rPr>
              <a:t>AUPARAVANT</a:t>
            </a:r>
          </a:p>
          <a:p>
            <a:r>
              <a:rPr lang="fr-FR" sz="4000" b="1" dirty="0">
                <a:solidFill>
                  <a:srgbClr val="00B050"/>
                </a:solidFill>
                <a:latin typeface="+mj-lt"/>
              </a:rPr>
              <a:t>Initialement idée opérative de la Défense </a:t>
            </a:r>
            <a:r>
              <a:rPr lang="fr-FR" sz="4000" dirty="0">
                <a:solidFill>
                  <a:srgbClr val="00B050"/>
                </a:solidFill>
                <a:latin typeface="+mj-lt"/>
              </a:rPr>
              <a:t>: </a:t>
            </a:r>
          </a:p>
          <a:p>
            <a:pPr marL="530225" indent="-165100"/>
            <a:r>
              <a:rPr lang="fr-FR" sz="4000" dirty="0">
                <a:latin typeface="+mj-lt"/>
              </a:rPr>
              <a:t>Imposition de la paix et Restauration espace de droit, </a:t>
            </a:r>
          </a:p>
          <a:p>
            <a:pPr marL="530225" indent="-165100"/>
            <a:r>
              <a:rPr lang="fr-FR" sz="4000" dirty="0">
                <a:latin typeface="+mj-lt"/>
              </a:rPr>
              <a:t>Opportunité de vaincre par la violence létale, </a:t>
            </a:r>
          </a:p>
          <a:p>
            <a:pPr marL="530225" indent="-165100"/>
            <a:r>
              <a:rPr lang="fr-FR" sz="4000" dirty="0">
                <a:latin typeface="+mj-lt"/>
              </a:rPr>
              <a:t>Sauvegarde de l’intégrité territoriale et donc des frontières nationales</a:t>
            </a:r>
          </a:p>
          <a:p>
            <a:pPr marL="0" indent="0">
              <a:buNone/>
            </a:pPr>
            <a:endParaRPr lang="fr-FR" sz="40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fr-FR" sz="40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ACTUELLEMENT</a:t>
            </a:r>
          </a:p>
          <a:p>
            <a:r>
              <a:rPr lang="fr-FR" sz="4000" b="1" dirty="0">
                <a:latin typeface="+mj-lt"/>
                <a:ea typeface="Tahoma" pitchFamily="34" charset="0"/>
                <a:cs typeface="Tahoma" pitchFamily="34" charset="0"/>
              </a:rPr>
              <a:t>Cybersécurité-défense :</a:t>
            </a:r>
            <a:r>
              <a:rPr lang="fr-FR" sz="4000" dirty="0">
                <a:latin typeface="+mj-lt"/>
                <a:ea typeface="Tahoma" pitchFamily="34" charset="0"/>
                <a:cs typeface="Tahoma" pitchFamily="34" charset="0"/>
              </a:rPr>
              <a:t> politique prudentielle des espaces, impose l’analyse des relations entre la politique et l’espace </a:t>
            </a:r>
          </a:p>
          <a:p>
            <a:r>
              <a:rPr lang="fr-FR" sz="4000" b="1" dirty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Cyberdéfense </a:t>
            </a:r>
            <a:r>
              <a:rPr lang="fr-FR" sz="4000" dirty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: politique de l’espace numérique </a:t>
            </a:r>
            <a:r>
              <a:rPr lang="fr-FR" sz="4000" dirty="0">
                <a:latin typeface="+mj-lt"/>
                <a:ea typeface="Tahoma" pitchFamily="34" charset="0"/>
                <a:cs typeface="Tahoma" pitchFamily="34" charset="0"/>
              </a:rPr>
              <a:t>(Cyberespace) dans ses aspects de  « territoire stratégique » :</a:t>
            </a:r>
            <a:endParaRPr lang="fr-FR" sz="4000" dirty="0"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lvl="1"/>
            <a:r>
              <a:rPr lang="fr-FR" sz="4000" b="1" dirty="0">
                <a:latin typeface="+mj-lt"/>
                <a:ea typeface="Tahoma" pitchFamily="34" charset="0"/>
                <a:cs typeface="Tahoma" pitchFamily="34" charset="0"/>
              </a:rPr>
              <a:t>Aspects de géopolitique : </a:t>
            </a:r>
            <a:r>
              <a:rPr lang="fr-FR" sz="4000" dirty="0">
                <a:latin typeface="+mj-lt"/>
                <a:ea typeface="Tahoma" pitchFamily="34" charset="0"/>
                <a:cs typeface="Tahoma" pitchFamily="34" charset="0"/>
              </a:rPr>
              <a:t>confrontations territoriales et </a:t>
            </a:r>
            <a:r>
              <a:rPr lang="fr-FR" sz="4000" dirty="0" err="1">
                <a:latin typeface="+mj-lt"/>
                <a:ea typeface="Tahoma" pitchFamily="34" charset="0"/>
                <a:cs typeface="Tahoma" pitchFamily="34" charset="0"/>
              </a:rPr>
              <a:t>déterrorialisés</a:t>
            </a:r>
            <a:endParaRPr lang="fr-FR" sz="4000" dirty="0">
              <a:latin typeface="+mj-lt"/>
              <a:ea typeface="Tahoma" pitchFamily="34" charset="0"/>
              <a:cs typeface="Tahoma" pitchFamily="34" charset="0"/>
            </a:endParaRPr>
          </a:p>
          <a:p>
            <a:pPr lvl="1"/>
            <a:r>
              <a:rPr lang="fr-FR" sz="4000" b="1" dirty="0">
                <a:latin typeface="+mj-lt"/>
                <a:ea typeface="Tahoma" pitchFamily="34" charset="0"/>
                <a:cs typeface="Tahoma" pitchFamily="34" charset="0"/>
              </a:rPr>
              <a:t>Aspects de géoéconomie :</a:t>
            </a:r>
            <a:r>
              <a:rPr lang="fr-FR" sz="4000" dirty="0">
                <a:latin typeface="+mj-lt"/>
                <a:ea typeface="Tahoma" pitchFamily="34" charset="0"/>
                <a:cs typeface="Tahoma" pitchFamily="34" charset="0"/>
              </a:rPr>
              <a:t> guerre économique </a:t>
            </a:r>
          </a:p>
          <a:p>
            <a:pPr lvl="1"/>
            <a:r>
              <a:rPr lang="fr-FR" sz="4000" b="1" dirty="0">
                <a:latin typeface="+mj-lt"/>
                <a:ea typeface="Tahoma" pitchFamily="34" charset="0"/>
                <a:cs typeface="Tahoma" pitchFamily="34" charset="0"/>
              </a:rPr>
              <a:t>Aspects d’intelligence</a:t>
            </a:r>
            <a:r>
              <a:rPr lang="fr-FR" sz="40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4000" b="1" dirty="0">
                <a:latin typeface="+mj-lt"/>
                <a:ea typeface="Tahoma" pitchFamily="34" charset="0"/>
                <a:cs typeface="Tahoma" pitchFamily="34" charset="0"/>
              </a:rPr>
              <a:t>économique </a:t>
            </a:r>
            <a:r>
              <a:rPr lang="fr-FR" sz="4000" dirty="0">
                <a:latin typeface="+mj-lt"/>
                <a:ea typeface="Tahoma" pitchFamily="34" charset="0"/>
                <a:cs typeface="Tahoma" pitchFamily="34" charset="0"/>
              </a:rPr>
              <a:t>et de </a:t>
            </a:r>
            <a:r>
              <a:rPr lang="fr-FR" sz="4000" b="1" i="1" dirty="0">
                <a:latin typeface="+mj-lt"/>
                <a:ea typeface="Tahoma" pitchFamily="34" charset="0"/>
                <a:cs typeface="Tahoma" pitchFamily="34" charset="0"/>
              </a:rPr>
              <a:t>soft power</a:t>
            </a:r>
          </a:p>
          <a:p>
            <a:pPr algn="r">
              <a:buNone/>
            </a:pPr>
            <a:r>
              <a:rPr lang="fr-FR" sz="2200" dirty="0">
                <a:latin typeface="+mj-lt"/>
                <a:ea typeface="Tahoma" pitchFamily="34" charset="0"/>
                <a:cs typeface="Tahoma" pitchFamily="34" charset="0"/>
              </a:rPr>
              <a:t>* </a:t>
            </a:r>
            <a:r>
              <a:rPr lang="fr-FR" sz="2200" i="1" dirty="0">
                <a:latin typeface="+mj-lt"/>
                <a:ea typeface="Tahoma" pitchFamily="34" charset="0"/>
                <a:cs typeface="Tahoma" pitchFamily="34" charset="0"/>
              </a:rPr>
              <a:t>Espèce d’espace, terme de Georges Perec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Dr Kodjo Ndukuma - ESU, Mars 2025, Lieu : NCC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423E81B-71FF-86BC-DE74-747BE3BB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</p:spTree>
    <p:extLst>
      <p:ext uri="{BB962C8B-B14F-4D97-AF65-F5344CB8AC3E}">
        <p14:creationId xmlns:p14="http://schemas.microsoft.com/office/powerpoint/2010/main" val="157133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393E3-4345-C694-B1C3-7A74663E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377B2-9329-D3F1-EB05-52BDFCD60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Découverte d’un nouveau virus informatique utilisé comme « cyber-arme">
            <a:extLst>
              <a:ext uri="{FF2B5EF4-FFF2-40B4-BE49-F238E27FC236}">
                <a16:creationId xmlns:a16="http://schemas.microsoft.com/office/drawing/2014/main" id="{90726D57-DD75-FD07-4B08-0B21F40F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7150"/>
            <a:ext cx="120015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6EC393-4845-C07F-A001-48B43AEA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012B9E-5BF8-03DA-503C-AF973185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403995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Outils intellectuels de cyber-guerre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fr-FR" b="1" dirty="0">
                <a:solidFill>
                  <a:srgbClr val="FF0000"/>
                </a:solidFill>
                <a:latin typeface="+mj-lt"/>
              </a:rPr>
              <a:t>Nouveau cadre d’engagement des forces </a:t>
            </a:r>
            <a:r>
              <a:rPr lang="fr-FR" b="1" dirty="0">
                <a:latin typeface="+mj-lt"/>
              </a:rPr>
              <a:t>:</a:t>
            </a:r>
            <a:r>
              <a:rPr lang="fr-FR" dirty="0">
                <a:latin typeface="+mj-lt"/>
              </a:rPr>
              <a:t> espace artificiel  devenu « territoire » stratégique, directionnel et opérationnel, là où, de calibre, les corps des armées sont fonction de la maîtrise des contraintes physiques de l’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espace naturel Terre, Mer, Air </a:t>
            </a:r>
            <a:r>
              <a:rPr lang="fr-FR" dirty="0">
                <a:latin typeface="+mj-lt"/>
              </a:rPr>
              <a:t>[et Espace extra-atmosphérique consécration sous Donald </a:t>
            </a:r>
            <a:r>
              <a:rPr lang="fr-FR" dirty="0" err="1">
                <a:latin typeface="+mj-lt"/>
              </a:rPr>
              <a:t>Trump</a:t>
            </a:r>
            <a:r>
              <a:rPr lang="fr-FR" dirty="0">
                <a:latin typeface="+mj-lt"/>
              </a:rPr>
              <a:t> ]</a:t>
            </a:r>
          </a:p>
          <a:p>
            <a:pPr algn="just">
              <a:spcAft>
                <a:spcPts val="600"/>
              </a:spcAft>
            </a:pPr>
            <a:r>
              <a:rPr lang="fr-FR" b="1" dirty="0">
                <a:solidFill>
                  <a:srgbClr val="FF0000"/>
                </a:solidFill>
                <a:latin typeface="+mj-lt"/>
              </a:rPr>
              <a:t>Consubstantialité d’Internet à l’armement du futur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depuis (D)ARPA et des Télécoms au Ministère de la guerre et des armées depuis Napoléon au XVIII</a:t>
            </a:r>
            <a:r>
              <a:rPr lang="fr-FR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siècle</a:t>
            </a:r>
          </a:p>
          <a:p>
            <a:pPr algn="just">
              <a:spcAft>
                <a:spcPts val="600"/>
              </a:spcAft>
            </a:pPr>
            <a:r>
              <a:rPr lang="fr-FR" b="1" dirty="0">
                <a:solidFill>
                  <a:srgbClr val="FF0000"/>
                </a:solidFill>
                <a:latin typeface="+mj-lt"/>
              </a:rPr>
              <a:t>Inscription de l’espionnage </a:t>
            </a:r>
            <a:r>
              <a:rPr lang="fr-FR" dirty="0">
                <a:latin typeface="+mj-lt"/>
              </a:rPr>
              <a:t>(même des alliés) dans tout modèle des puissances militaires antiques (depuis Israël de l’Exode au pays du lait et du miel) et </a:t>
            </a:r>
            <a:r>
              <a:rPr lang="fr-FR" b="1" dirty="0">
                <a:latin typeface="+mj-lt"/>
              </a:rPr>
              <a:t>des technologies numériques intrusives  de l’Internet</a:t>
            </a:r>
          </a:p>
          <a:p>
            <a:endParaRPr lang="fr-FR" dirty="0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84089BE-A103-64D0-056A-178E90D0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</p:spTree>
    <p:extLst>
      <p:ext uri="{BB962C8B-B14F-4D97-AF65-F5344CB8AC3E}">
        <p14:creationId xmlns:p14="http://schemas.microsoft.com/office/powerpoint/2010/main" val="189861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4C881-39D2-543C-365A-A833A2C2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 « Souveraineté numérique »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3D5DA5-D322-C271-E88A-9E23C715D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690688"/>
            <a:ext cx="11265408" cy="480218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 cadrage stratégique du </a:t>
            </a:r>
            <a:r>
              <a:rPr lang="fr-FR" b="1" dirty="0">
                <a:solidFill>
                  <a:srgbClr val="FF0000"/>
                </a:solidFill>
              </a:rPr>
              <a:t>Numérique </a:t>
            </a:r>
            <a:r>
              <a:rPr lang="fr-FR" dirty="0"/>
              <a:t>en RD Congo  le </a:t>
            </a:r>
            <a:r>
              <a:rPr lang="fr-FR" b="1" dirty="0">
                <a:solidFill>
                  <a:srgbClr val="FF0000"/>
                </a:solidFill>
              </a:rPr>
              <a:t>définit comme </a:t>
            </a:r>
            <a:r>
              <a:rPr lang="fr-FR" dirty="0"/>
              <a:t>un ensemble :</a:t>
            </a:r>
          </a:p>
          <a:p>
            <a:pPr marL="1028700" lvl="1" indent="-571500">
              <a:buAutoNum type="romanLcParenBoth"/>
            </a:pPr>
            <a:r>
              <a:rPr lang="fr-FR" b="1" dirty="0"/>
              <a:t>des télécommunications</a:t>
            </a:r>
          </a:p>
          <a:p>
            <a:pPr marL="1028700" lvl="1" indent="-571500">
              <a:buAutoNum type="romanLcParenBoth"/>
            </a:pPr>
            <a:r>
              <a:rPr lang="fr-FR" b="1" dirty="0"/>
              <a:t>de l’informatique</a:t>
            </a:r>
            <a:r>
              <a:rPr lang="fr-FR" dirty="0"/>
              <a:t>, y compris : Informatique embarquée,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Intelligence artificielle </a:t>
            </a:r>
            <a:r>
              <a:rPr lang="fr-FR" dirty="0"/>
              <a:t>et objets connectés</a:t>
            </a:r>
          </a:p>
          <a:p>
            <a:pPr marL="1028700" lvl="1" indent="-571500">
              <a:buAutoNum type="romanLcParenBoth"/>
            </a:pPr>
            <a:r>
              <a:rPr lang="fr-FR" b="1" dirty="0"/>
              <a:t>des technologies de l’information et de la communication</a:t>
            </a:r>
          </a:p>
          <a:p>
            <a:pPr marL="1028700" lvl="1" indent="-571500">
              <a:buFont typeface="Arial" panose="020B0604020202020204" pitchFamily="34" charset="0"/>
              <a:buAutoNum type="romanLcParenBoth"/>
            </a:pPr>
            <a:r>
              <a:rPr lang="fr-FR" b="1" dirty="0"/>
              <a:t>de l’Internet</a:t>
            </a:r>
            <a:r>
              <a:rPr lang="fr-FR" dirty="0"/>
              <a:t>. </a:t>
            </a:r>
          </a:p>
          <a:p>
            <a:pPr marL="457200" lvl="1" indent="0">
              <a:buNone/>
            </a:pPr>
            <a:r>
              <a:rPr lang="fr-FR" dirty="0"/>
              <a:t>(</a:t>
            </a:r>
            <a:r>
              <a:rPr lang="fr-FR" sz="1400" dirty="0"/>
              <a:t>Présidence de la République</a:t>
            </a:r>
            <a:r>
              <a:rPr lang="fr-FR" sz="2400" dirty="0"/>
              <a:t>, </a:t>
            </a:r>
            <a:r>
              <a:rPr lang="fr-FR" dirty="0"/>
              <a:t>Plan National du Numérique, </a:t>
            </a:r>
            <a:r>
              <a:rPr lang="fr-FR" sz="1400" dirty="0"/>
              <a:t>Kinshasa, 2019, p.11</a:t>
            </a:r>
            <a:r>
              <a:rPr lang="fr-FR" dirty="0"/>
              <a:t>) </a:t>
            </a:r>
          </a:p>
          <a:p>
            <a:pPr algn="just"/>
            <a:r>
              <a:rPr lang="fr-FR" dirty="0"/>
              <a:t>« </a:t>
            </a:r>
            <a:r>
              <a:rPr lang="fr-FR" b="1" dirty="0">
                <a:solidFill>
                  <a:schemeClr val="accent4"/>
                </a:solidFill>
                <a:latin typeface="Bradley Hand ITC" panose="03070402050302030203" pitchFamily="66" charset="0"/>
              </a:rPr>
              <a:t>Souveraineté numérique : Droit d’autodétermination dont un pays dispose à décider de sa propre politique en matière du Numérique sur ses infrastructures, sur ses données et leurs traitements </a:t>
            </a:r>
            <a:r>
              <a:rPr lang="fr-FR" dirty="0"/>
              <a:t>» </a:t>
            </a:r>
          </a:p>
          <a:p>
            <a:pPr marL="0" indent="0" algn="just">
              <a:buNone/>
              <a:tabLst>
                <a:tab pos="438150" algn="l"/>
              </a:tabLst>
            </a:pPr>
            <a:r>
              <a:rPr lang="fr-FR" dirty="0"/>
              <a:t>     (Article 2, point 77, </a:t>
            </a:r>
            <a:r>
              <a:rPr lang="fr-FR" sz="1500" dirty="0"/>
              <a:t>Ordonnance-loi n°23/010 du 13 mars 2023 portant </a:t>
            </a:r>
            <a:r>
              <a:rPr lang="fr-FR" dirty="0"/>
              <a:t>Code du numérique)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57F95-79E5-A9FF-51D4-00FD77B3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2A4F31-4859-FB8E-A0F6-8D171E138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48608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8083B-FD5D-FBA7-08E9-CFC5DD42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9" y="278963"/>
            <a:ext cx="12125801" cy="14968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8AA7A3-4632-84C0-20D2-02CFAA439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Les cyber-armes de Hacking Team massivement piratées - Business ...">
            <a:extLst>
              <a:ext uri="{FF2B5EF4-FFF2-40B4-BE49-F238E27FC236}">
                <a16:creationId xmlns:a16="http://schemas.microsoft.com/office/drawing/2014/main" id="{2FF7D113-55E3-7030-AC03-E695C7A7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175"/>
            <a:ext cx="11247120" cy="632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03C6AA-38C7-34F1-643C-E7874E8A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F58802-B15A-E4D0-F28D-C67527A6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393585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0985E-46C9-D4FA-3EE4-91500043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cap="all" dirty="0">
                <a:solidFill>
                  <a:schemeClr val="accent2">
                    <a:lumMod val="75000"/>
                  </a:schemeClr>
                </a:solidFill>
              </a:rPr>
              <a:t>Sommaire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7F58E8-44A3-899E-48B5-C9B1B03B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1690688"/>
            <a:ext cx="11116056" cy="4802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600" b="1" cap="small" dirty="0"/>
              <a:t>Objectif d’intervention</a:t>
            </a:r>
          </a:p>
          <a:p>
            <a:pPr marL="0" indent="0">
              <a:buNone/>
            </a:pPr>
            <a:endParaRPr lang="fr-FR" sz="3600" b="1" cap="small" dirty="0"/>
          </a:p>
          <a:p>
            <a:pPr marL="0" indent="0">
              <a:buNone/>
            </a:pPr>
            <a:r>
              <a:rPr lang="fr-FR" sz="3600" b="1" cap="small" dirty="0"/>
              <a:t>Postulat :</a:t>
            </a:r>
            <a:r>
              <a:rPr lang="fr-FR" sz="3600" b="1" dirty="0"/>
              <a:t> </a:t>
            </a:r>
            <a:r>
              <a:rPr lang="fr-FR" sz="3600" dirty="0"/>
              <a:t>Défense et innovation technologique</a:t>
            </a:r>
          </a:p>
          <a:p>
            <a:pPr marL="1884363" indent="-1884363">
              <a:buNone/>
            </a:pPr>
            <a:endParaRPr lang="fr-FR" sz="3600" b="1" cap="small" dirty="0"/>
          </a:p>
          <a:p>
            <a:pPr marL="1884363" indent="-1884363">
              <a:buNone/>
            </a:pPr>
            <a:r>
              <a:rPr lang="fr-FR" sz="3600" b="1" cap="small" dirty="0"/>
              <a:t>Partie 1 </a:t>
            </a:r>
            <a:r>
              <a:rPr lang="fr-FR" sz="3600" b="1" dirty="0"/>
              <a:t>: </a:t>
            </a:r>
            <a:r>
              <a:rPr lang="fr-FR" sz="3600" dirty="0"/>
              <a:t>Continuum Défense, cyberespace et Souveraineté numérique</a:t>
            </a:r>
          </a:p>
          <a:p>
            <a:pPr marL="0" indent="0">
              <a:buNone/>
            </a:pPr>
            <a:r>
              <a:rPr lang="fr-FR" sz="3600" b="1" cap="small" dirty="0"/>
              <a:t>Partie 2 </a:t>
            </a:r>
            <a:r>
              <a:rPr lang="fr-FR" sz="3600" b="1" dirty="0"/>
              <a:t>:</a:t>
            </a:r>
            <a:r>
              <a:rPr lang="fr-FR" sz="3600" dirty="0"/>
              <a:t> IA appliquée la Défense nationale</a:t>
            </a:r>
          </a:p>
          <a:p>
            <a:pPr marL="0" indent="0">
              <a:buNone/>
            </a:pPr>
            <a:endParaRPr lang="fr-FR" sz="3600" b="1" cap="small" dirty="0"/>
          </a:p>
          <a:p>
            <a:pPr marL="0" indent="0">
              <a:buNone/>
            </a:pPr>
            <a:r>
              <a:rPr lang="fr-FR" sz="3600" b="1" cap="small" dirty="0"/>
              <a:t>Recommandations 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B51976-9C8B-5816-3F12-ABBBC44F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85CD5F-4584-B7AF-FE1D-C7BDEAA6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3095703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63000-0A71-0E27-FC89-0CFD2E62D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CD65E-5A97-D7B3-63B3-F6321F5D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cap="all" dirty="0">
                <a:solidFill>
                  <a:schemeClr val="accent2">
                    <a:lumMod val="50000"/>
                  </a:schemeClr>
                </a:solidFill>
              </a:rPr>
              <a:t>Partie II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A6F995-6655-7AAA-4E7D-3B7D58C6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6000" b="1" cap="smal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6000" b="1" cap="small" dirty="0">
                <a:solidFill>
                  <a:srgbClr val="FF0000"/>
                </a:solidFill>
              </a:rPr>
              <a:t>Intelligence artificielle appliquée à la défense nationale </a:t>
            </a:r>
            <a:endParaRPr lang="fr-FR" b="1" cap="small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6D2AC0-2395-E739-3343-8FDCCC4A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EF0AC0-2D2D-8EC4-9E1A-C4935A64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3890077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F84D3-9F16-FBE8-CE1C-1B5040A7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IA par définition – applicative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597412-644A-E407-E6F6-DE6FD0770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7783"/>
          </a:xfrm>
        </p:spPr>
        <p:txBody>
          <a:bodyPr>
            <a:normAutofit lnSpcReduction="10000"/>
          </a:bodyPr>
          <a:lstStyle/>
          <a:p>
            <a:r>
              <a:rPr lang="fr-FR" sz="2400" kern="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« L’intelligence artificielle, ce n’est pas une technologie en particulier, </a:t>
            </a:r>
            <a:r>
              <a:rPr lang="fr-FR" sz="2400" b="1" kern="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ce n’est pas non plus quelque chose de secret ou de confidentiel</a:t>
            </a:r>
            <a:r>
              <a:rPr lang="fr-FR" sz="2400" b="1" kern="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fr-FR" sz="2400" kern="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encore moins une puissance autonome capable d’initiative. </a:t>
            </a:r>
          </a:p>
          <a:p>
            <a:r>
              <a:rPr lang="fr-FR" sz="2400" kern="0" dirty="0">
                <a:effectLst/>
                <a:latin typeface="+mj-lt"/>
                <a:ea typeface="Times New Roman" panose="02020603050405020304" pitchFamily="18" charset="0"/>
              </a:rPr>
              <a:t>C’est </a:t>
            </a:r>
            <a:r>
              <a:rPr lang="fr-FR" sz="2400" b="1" kern="0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un ensemble de méthodes informatiques qui sont destinées à accomplir des tâches sophistiquées, et de toute discipline scientifique qui va avec, englobant des experts, des ingénieurs, des informaticiens, des mathématiciens, des experts de la donnée</a:t>
            </a:r>
            <a:r>
              <a:rPr lang="fr-FR" sz="2400" kern="0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</a:p>
          <a:p>
            <a:r>
              <a:rPr lang="fr-FR" sz="2400" kern="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C’est </a:t>
            </a:r>
            <a:r>
              <a:rPr lang="fr-FR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si multiforme que d’ici un certain temps, [l’IA] va se diffuser partout comme l’électricité </a:t>
            </a:r>
            <a:r>
              <a:rPr lang="fr-FR" sz="2400" kern="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». </a:t>
            </a:r>
          </a:p>
          <a:p>
            <a:r>
              <a:rPr lang="fr-FR" sz="2400" kern="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Il y a aussi dit que </a:t>
            </a:r>
            <a:r>
              <a:rPr lang="fr-FR" sz="2400" b="1" kern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les grandes plateformes numériques captent la valeur ajoutée de l’IA mondiale</a:t>
            </a:r>
            <a:r>
              <a:rPr lang="fr-FR" sz="2400" kern="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fr-FR" sz="2400" kern="0" baseline="30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15</a:t>
            </a:r>
            <a:r>
              <a:rPr lang="fr-FR" sz="2400" kern="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fr-FR" sz="2400" kern="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ChatGpt</a:t>
            </a:r>
            <a:r>
              <a:rPr lang="fr-FR" sz="2400" kern="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OpenAI</a:t>
            </a:r>
            <a:r>
              <a:rPr lang="fr-FR" sz="2400" kern="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de Google ou  Siri de Meta, Facebook)</a:t>
            </a:r>
          </a:p>
          <a:p>
            <a:pPr marL="182563" indent="0">
              <a:buNone/>
              <a:tabLst>
                <a:tab pos="92075" algn="l"/>
              </a:tabLst>
            </a:pPr>
            <a:r>
              <a:rPr lang="fr-FR" sz="2400" kern="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fr-FR" sz="1800" kern="100" dirty="0">
                <a:solidFill>
                  <a:srgbClr val="1A171B"/>
                </a:solidFill>
                <a:effectLst/>
                <a:latin typeface="+mj-lt"/>
                <a:ea typeface="Franklin Gothic Book" panose="020B0503020102020204" pitchFamily="34" charset="0"/>
                <a:cs typeface="Franklin Gothic Book" panose="020B0503020102020204" pitchFamily="34" charset="0"/>
              </a:rPr>
              <a:t>C. VILLANI, « Le pari de l’intelligence artificielle », in </a:t>
            </a:r>
            <a:r>
              <a:rPr lang="fr-FR" sz="1800" i="1" kern="100" dirty="0">
                <a:solidFill>
                  <a:srgbClr val="1A171B"/>
                </a:solidFill>
                <a:effectLst/>
                <a:latin typeface="+mj-lt"/>
                <a:ea typeface="Times New Roman" panose="02020603050405020304" pitchFamily="18" charset="0"/>
                <a:cs typeface="Franklin Gothic Book" panose="020B0503020102020204" pitchFamily="34" charset="0"/>
              </a:rPr>
              <a:t>L’Obs</a:t>
            </a:r>
            <a:r>
              <a:rPr lang="fr-FR" sz="1800" kern="100" dirty="0">
                <a:solidFill>
                  <a:srgbClr val="1A171B"/>
                </a:solidFill>
                <a:effectLst/>
                <a:latin typeface="+mj-lt"/>
                <a:ea typeface="Franklin Gothic Book" panose="020B0503020102020204" pitchFamily="34" charset="0"/>
                <a:cs typeface="Franklin Gothic Book" panose="020B0503020102020204" pitchFamily="34" charset="0"/>
              </a:rPr>
              <a:t>, Cahier n°1, éd. n°272, Paris, 1</a:t>
            </a:r>
            <a:r>
              <a:rPr lang="fr-FR" sz="1800" kern="100" baseline="30000" dirty="0">
                <a:solidFill>
                  <a:srgbClr val="1A171B"/>
                </a:solidFill>
                <a:effectLst/>
                <a:latin typeface="+mj-lt"/>
                <a:ea typeface="Franklin Gothic Book" panose="020B0503020102020204" pitchFamily="34" charset="0"/>
                <a:cs typeface="Franklin Gothic Book" panose="020B0503020102020204" pitchFamily="34" charset="0"/>
              </a:rPr>
              <a:t>er</a:t>
            </a:r>
            <a:r>
              <a:rPr lang="fr-FR" sz="1800" kern="100" dirty="0">
                <a:solidFill>
                  <a:srgbClr val="1A171B"/>
                </a:solidFill>
                <a:effectLst/>
                <a:latin typeface="+mj-lt"/>
                <a:ea typeface="Franklin Gothic Book" panose="020B0503020102020204" pitchFamily="34" charset="0"/>
                <a:cs typeface="Franklin Gothic Book" panose="020B0503020102020204" pitchFamily="34" charset="0"/>
              </a:rPr>
              <a:t> au 7 mars 2018, pp. 27-33.  M. BERNARD, « Intelligence artificielle en Afrique : le risque de captation de valeur existe, décrypte Cédric Villani », </a:t>
            </a:r>
            <a:r>
              <a:rPr lang="fr-FR" sz="1800" i="1" kern="100" dirty="0">
                <a:solidFill>
                  <a:srgbClr val="1A171B"/>
                </a:solidFill>
                <a:effectLst/>
                <a:latin typeface="+mj-lt"/>
                <a:ea typeface="Times New Roman" panose="02020603050405020304" pitchFamily="18" charset="0"/>
                <a:cs typeface="Franklin Gothic Book" panose="020B0503020102020204" pitchFamily="34" charset="0"/>
              </a:rPr>
              <a:t>Le Monde, </a:t>
            </a:r>
            <a:r>
              <a:rPr lang="fr-FR" sz="1800" kern="100" dirty="0">
                <a:solidFill>
                  <a:srgbClr val="1A171B"/>
                </a:solidFill>
                <a:effectLst/>
                <a:latin typeface="+mj-lt"/>
                <a:ea typeface="Franklin Gothic Book" panose="020B0503020102020204" pitchFamily="34" charset="0"/>
                <a:cs typeface="Franklin Gothic Book" panose="020B0503020102020204" pitchFamily="34" charset="0"/>
              </a:rPr>
              <a:t>17 juin 2018.)</a:t>
            </a:r>
            <a:r>
              <a:rPr lang="fr-FR" sz="1800" i="1" kern="100" dirty="0">
                <a:solidFill>
                  <a:srgbClr val="1A171B"/>
                </a:solidFill>
                <a:effectLst/>
                <a:latin typeface="+mj-lt"/>
                <a:ea typeface="Times New Roman" panose="02020603050405020304" pitchFamily="18" charset="0"/>
                <a:cs typeface="Franklin Gothic Book" panose="020B0503020102020204" pitchFamily="34" charset="0"/>
              </a:rPr>
              <a:t> </a:t>
            </a:r>
            <a:endParaRPr lang="fr-FR" sz="1800" kern="100" dirty="0">
              <a:solidFill>
                <a:srgbClr val="1A171B"/>
              </a:solidFill>
              <a:effectLst/>
              <a:latin typeface="+mj-lt"/>
              <a:ea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0468C6-54F7-B861-35E0-5AC90B18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BEDDB-B40E-E604-329E-1E91ECB95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2376452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66B43-FAAE-ACDC-C56B-73EA2E3A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2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IA par définition – technique et méthodique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818643-AE22-09D2-D81B-18B6A12C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1389888"/>
            <a:ext cx="11210544" cy="5468112"/>
          </a:xfrm>
        </p:spPr>
        <p:txBody>
          <a:bodyPr>
            <a:normAutofit fontScale="92500"/>
          </a:bodyPr>
          <a:lstStyle/>
          <a:p>
            <a:pPr algn="just"/>
            <a:r>
              <a:rPr lang="fr-FR" dirty="0"/>
              <a:t>« </a:t>
            </a:r>
            <a:r>
              <a:rPr lang="fr-FR" b="1" dirty="0">
                <a:solidFill>
                  <a:srgbClr val="0070C0"/>
                </a:solidFill>
              </a:rPr>
              <a:t>Discipline informatique </a:t>
            </a:r>
            <a:r>
              <a:rPr lang="fr-FR" b="1" dirty="0"/>
              <a:t>visant à </a:t>
            </a:r>
            <a:r>
              <a:rPr lang="fr-FR" b="1" dirty="0">
                <a:solidFill>
                  <a:srgbClr val="0070C0"/>
                </a:solidFill>
              </a:rPr>
              <a:t>reproduire par ordinateur le schéma de prise de connaissance et de traitement de données pratiqué par le cerveau humain, souvent d'un expert dans un certain domaine</a:t>
            </a:r>
            <a:r>
              <a:rPr lang="fr-FR" dirty="0"/>
              <a:t>. »</a:t>
            </a:r>
          </a:p>
          <a:p>
            <a:pPr algn="just"/>
            <a:r>
              <a:rPr lang="fr-FR" dirty="0"/>
              <a:t>« </a:t>
            </a:r>
            <a:r>
              <a:rPr lang="fr-FR" b="1" dirty="0">
                <a:solidFill>
                  <a:srgbClr val="FF0000"/>
                </a:solidFill>
              </a:rPr>
              <a:t>Les techniques d'intelligence </a:t>
            </a:r>
            <a:r>
              <a:rPr lang="fr-FR" dirty="0"/>
              <a:t>artificielle visent ainsi à produire des systèmes experts simulant un comportement humain. »</a:t>
            </a:r>
          </a:p>
          <a:p>
            <a:r>
              <a:rPr lang="fr-FR" dirty="0"/>
              <a:t>Deux méthodes et techniques d’entrainement de l’IA :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Recherche </a:t>
            </a:r>
            <a:r>
              <a:rPr lang="fr-FR" b="1" dirty="0"/>
              <a:t>: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avec des hommes experts en la matière  pour la reproduction des stimuli d'informations </a:t>
            </a:r>
            <a:r>
              <a:rPr lang="fr-FR" dirty="0"/>
              <a:t>avec lesquelles l'expert prend une décision, afin que la machine devienne elle-seule capable de décider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Apprentissage</a:t>
            </a:r>
            <a:r>
              <a:rPr lang="fr-FR" b="1" dirty="0"/>
              <a:t> :</a:t>
            </a:r>
            <a:r>
              <a:rPr lang="fr-FR" dirty="0"/>
              <a:t>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sur logiciel essayant un certain nombre de décisions, </a:t>
            </a:r>
            <a:r>
              <a:rPr lang="fr-FR" dirty="0"/>
              <a:t>les évalue et met en mémoire les résultats pour tenter d'aboutir à des décisions optimales, </a:t>
            </a:r>
            <a:r>
              <a:rPr lang="fr-FR" b="1" dirty="0">
                <a:solidFill>
                  <a:schemeClr val="accent2"/>
                </a:solidFill>
              </a:rPr>
              <a:t>faisant de la machine un agent autonome</a:t>
            </a:r>
            <a:r>
              <a:rPr lang="fr-FR" dirty="0"/>
              <a:t>.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(Jacques </a:t>
            </a:r>
            <a:r>
              <a:rPr lang="fr-FR" cap="small" dirty="0"/>
              <a:t>Gualino</a:t>
            </a:r>
            <a:r>
              <a:rPr lang="fr-FR" dirty="0"/>
              <a:t>, </a:t>
            </a:r>
            <a:r>
              <a:rPr lang="fr-FR" sz="1500" i="1" dirty="0"/>
              <a:t>Dictionnaire pratique Informatique, Internet et nouvelles technologies de l’information et de la communication</a:t>
            </a:r>
            <a:r>
              <a:rPr lang="fr-FR" sz="1500" dirty="0"/>
              <a:t>, Gualino éditeur, Paris, 2005, p.241</a:t>
            </a:r>
            <a:r>
              <a:rPr lang="fr-FR" dirty="0"/>
              <a:t>.)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54BE06-9A9A-D161-2569-AF9642AC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632EF3-B6AF-C2B5-B478-CF01C81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775291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441C9-9C1A-2FA9-824F-BAABDAD7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Intelligence artificielle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0A86BC-37F4-DBD3-C4F4-E226E4DE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Baran (1940</a:t>
            </a:r>
            <a:r>
              <a:rPr lang="fr-FR" dirty="0"/>
              <a:t>) et </a:t>
            </a:r>
            <a:r>
              <a:rPr lang="fr-FR" b="1" dirty="0">
                <a:solidFill>
                  <a:schemeClr val="accent2"/>
                </a:solidFill>
              </a:rPr>
              <a:t>Turing (1950) </a:t>
            </a:r>
            <a:r>
              <a:rPr lang="fr-FR" dirty="0"/>
              <a:t>en sont les pionniers,  IA devenue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discipline scientifique dès 1956</a:t>
            </a:r>
            <a:r>
              <a:rPr lang="fr-FR" dirty="0"/>
              <a:t>, avant sa latence d'intérêt puis le boom de sa 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relance par les travaux de </a:t>
            </a:r>
            <a:r>
              <a:rPr lang="fr-FR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LeCun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(1990) </a:t>
            </a:r>
            <a:r>
              <a:rPr lang="fr-FR" dirty="0"/>
              <a:t>sur le </a:t>
            </a:r>
            <a:r>
              <a:rPr lang="fr-FR" i="1" dirty="0" err="1"/>
              <a:t>deep</a:t>
            </a:r>
            <a:r>
              <a:rPr lang="fr-FR" i="1" dirty="0"/>
              <a:t> </a:t>
            </a:r>
            <a:r>
              <a:rPr lang="fr-FR" i="1" dirty="0" err="1"/>
              <a:t>learnig</a:t>
            </a:r>
            <a:r>
              <a:rPr lang="fr-FR" dirty="0"/>
              <a:t>, l’auto-apprentissage des machines entrainées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64BD0FE2-5414-5B08-DE74-B5024FD2D0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965135"/>
              </p:ext>
            </p:extLst>
          </p:nvPr>
        </p:nvGraphicFramePr>
        <p:xfrm>
          <a:off x="838200" y="3288665"/>
          <a:ext cx="105156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5550614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85253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Domaine de l’IA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IA </a:t>
                      </a:r>
                      <a:r>
                        <a:rPr lang="fr-FR" dirty="0" err="1"/>
                        <a:t>faiblef</a:t>
                      </a:r>
                      <a:r>
                        <a:rPr lang="fr-FR" dirty="0"/>
                        <a:t> et IA forte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2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Reconnaissance des formes, des visages et de la vision en général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Machine capable de produire comportement intelligent, mais aussi d’avoir une compréhension de on propre raisonnement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138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Apprentissage automatique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Approche pragmatique d’Ingénieur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67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Traitement automatique des langues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Construction des systèmes autonomes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60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Systèmes experts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Développement et entrainement des programmes et algorithmes capables de résoudre des problèmes d’une certaine classe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152616"/>
                  </a:ext>
                </a:extLst>
              </a:tr>
            </a:tbl>
          </a:graphicData>
        </a:graphic>
      </p:graphicFrame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A4F5C3-FCF4-5356-DDE3-2AE30EE2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0E4498-BA4F-A9DF-519A-2F52D07D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2273474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FAB05-8882-8D8E-8FBF-BCC12751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6 applications concrètes de l’IA en Défense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A88636-E836-1EFB-6B60-C3899AAB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328"/>
            <a:ext cx="10515600" cy="5230368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1 - Oreille d’or – traiter massivement des données acoustiques en appui des oreilles d’or (EM – Naval Sous-marin de guerre)</a:t>
            </a:r>
            <a:endParaRPr lang="fr-FR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2 - </a:t>
            </a:r>
            <a:r>
              <a:rPr lang="fr-FR" sz="2400" b="1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DeMAIA</a:t>
            </a:r>
            <a:r>
              <a:rPr lang="fr-F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– appuyer les équipages dans la veille optique des véhicules Griffon (EM - Armée de terre et appui à l’infanterie)</a:t>
            </a:r>
            <a:endParaRPr lang="fr-FR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3 - </a:t>
            </a:r>
            <a:r>
              <a:rPr lang="fr-FR" sz="2400" b="1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Rora</a:t>
            </a:r>
            <a:r>
              <a:rPr lang="fr-F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– Identifier rapidement des pièces détachées (EM - Armée de terre)</a:t>
            </a:r>
            <a:endParaRPr lang="fr-FR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4 - IA versus </a:t>
            </a:r>
            <a:r>
              <a:rPr lang="fr-FR" sz="2400" b="1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deepfake</a:t>
            </a:r>
            <a:r>
              <a:rPr lang="fr-F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- Détecter les informations mensongères contre les forces armées (EM- </a:t>
            </a:r>
            <a:r>
              <a:rPr lang="fr-FR" sz="2400" b="1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Rens</a:t>
            </a:r>
            <a:r>
              <a:rPr lang="fr-F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Ops-</a:t>
            </a:r>
            <a:r>
              <a:rPr lang="fr-FR" sz="2400" b="1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civilo</a:t>
            </a:r>
            <a:r>
              <a:rPr lang="fr-F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-militaire)</a:t>
            </a:r>
            <a:endParaRPr lang="fr-FR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5 - IA FPN – Maximiser les chances de succès de la formation des pilotes (EM - Armée de l’air)</a:t>
            </a:r>
            <a:endParaRPr lang="fr-FR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6 - Resistance : traduire instantanément des langues étrangères sur son smartphone en opération (EM de renseignement Mission en territoire ennemi ou décodage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[Source : </a:t>
            </a:r>
            <a:r>
              <a:rPr lang="fr-FR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https://www.defense.gouv.fr/actualites/ia-defense-6-cas-dusage-concrets-armees</a:t>
            </a:r>
            <a:r>
              <a:rPr lang="fr-FR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]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D83414-D362-614B-6FCD-B359FB76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8E7562-D477-AF3A-F04F-14DE32DB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2114371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A4DE6-5F24-00B7-5B8E-94C6E15A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Autres applications de l’IA dans la Défense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C6A12D-0099-0AC3-D94F-6CF9727C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017"/>
            <a:ext cx="10515600" cy="4667250"/>
          </a:xfrm>
        </p:spPr>
        <p:txBody>
          <a:bodyPr>
            <a:noAutofit/>
          </a:bodyPr>
          <a:lstStyle/>
          <a:p>
            <a:r>
              <a:rPr lang="fr-FR" sz="3200" dirty="0"/>
              <a:t>Brouillage des fréquences de navigation des aéronefs de combat</a:t>
            </a:r>
          </a:p>
          <a:p>
            <a:r>
              <a:rPr lang="fr-FR" sz="3200" dirty="0"/>
              <a:t>Cyber-renseignement et capacités décuplées d’analyse et de traitement des informations pour le renseignement opérationnel</a:t>
            </a:r>
          </a:p>
          <a:p>
            <a:r>
              <a:rPr lang="fr-FR" sz="3200" dirty="0"/>
              <a:t>Téléguidage des bombes et projectiles avec coefficient de correction des erreurs</a:t>
            </a:r>
          </a:p>
          <a:p>
            <a:r>
              <a:rPr lang="fr-FR" sz="3200" dirty="0"/>
              <a:t>Affinement de la géolocalisation</a:t>
            </a:r>
          </a:p>
          <a:p>
            <a:r>
              <a:rPr lang="fr-FR" sz="3200" dirty="0"/>
              <a:t>Télédétection des minerais et donc orientation des zones de combat dans un contexte de guerre pour les minerais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ABD986-42CA-D890-160B-6CAA282C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5BDEA5-F329-ADA0-E54B-8446D045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515665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A9805-8FE5-CF29-243E-F3CBF449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Le dilemme du fabricant de «cyberarmes» – Libération">
            <a:extLst>
              <a:ext uri="{FF2B5EF4-FFF2-40B4-BE49-F238E27FC236}">
                <a16:creationId xmlns:a16="http://schemas.microsoft.com/office/drawing/2014/main" id="{7B8CF56F-1FC9-11FC-4814-5D865FAAA8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7" y="365125"/>
            <a:ext cx="11765643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890F03-E001-459F-D937-C638EDBF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27720F-817F-DE0F-7D31-BCC18AD0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955467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CED4E-E304-15FB-268B-277CF964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Autres applications de l’IA dans la Défense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8CB5FC-61A8-8054-AEA9-8478A6FF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algn="just"/>
            <a:r>
              <a:rPr lang="fr-FR" sz="3200" dirty="0"/>
              <a:t>Détermination intelligente des cibles humaines et matérielles de destruction</a:t>
            </a:r>
          </a:p>
          <a:p>
            <a:pPr algn="just"/>
            <a:r>
              <a:rPr lang="fr-FR" sz="3200" dirty="0"/>
              <a:t>Optimisation de l’informatique de combat</a:t>
            </a:r>
          </a:p>
          <a:p>
            <a:pPr algn="just"/>
            <a:r>
              <a:rPr lang="fr-FR" sz="3200" dirty="0"/>
              <a:t>Création des contenus de propagandes des plus réalistes pour la démoralisation des troupes engagées au front,  pour la préparation des esprits à la capitulation, pour l’inculturation de la supériorité de l’ennemi</a:t>
            </a:r>
          </a:p>
          <a:p>
            <a:pPr algn="just"/>
            <a:r>
              <a:rPr lang="fr-FR" sz="3200" dirty="0"/>
              <a:t>Correcteur de visée</a:t>
            </a:r>
          </a:p>
          <a:p>
            <a:pPr algn="just"/>
            <a:r>
              <a:rPr lang="fr-FR" sz="3200" dirty="0"/>
              <a:t>Cryptage quantique des données Secret Défense</a:t>
            </a:r>
          </a:p>
          <a:p>
            <a:pPr algn="just"/>
            <a:endParaRPr lang="fr-FR" sz="3200" dirty="0"/>
          </a:p>
          <a:p>
            <a:pPr algn="just"/>
            <a:endParaRPr lang="fr-FR" sz="32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92C829-533C-6EE6-727C-146E0AA9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6AF403-2C9C-FA12-7F65-4AC19EF3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1869910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46783A-EF6A-0B9B-9230-6BF576A5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5400" dirty="0"/>
              <a:t>Robots soldats</a:t>
            </a:r>
          </a:p>
        </p:txBody>
      </p:sp>
      <p:sp>
        <p:nvSpPr>
          <p:cNvPr id="820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Les Nations unies se penchent sur le cas des robots soldats - Zone ...">
            <a:extLst>
              <a:ext uri="{FF2B5EF4-FFF2-40B4-BE49-F238E27FC236}">
                <a16:creationId xmlns:a16="http://schemas.microsoft.com/office/drawing/2014/main" id="{E9A4A7DD-96CF-38E6-A7E9-9F9395D04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r="9090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8CA2A6-861C-04BA-733D-BB803CA3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2F170A-C7ED-57E2-F661-EBBA7E34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3692014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72AA0-E2FF-F484-7E82-1EEC32CC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IA et Robotique en général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04C32-E2CD-B163-0C2B-E57C8DE86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2919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b="1" dirty="0">
                <a:solidFill>
                  <a:srgbClr val="0070C0"/>
                </a:solidFill>
              </a:rPr>
              <a:t>Le Robot </a:t>
            </a:r>
            <a:r>
              <a:rPr lang="fr-FR" dirty="0"/>
              <a:t>relève en principe de la </a:t>
            </a:r>
            <a:r>
              <a:rPr lang="fr-FR" b="1" dirty="0">
                <a:solidFill>
                  <a:srgbClr val="0070C0"/>
                </a:solidFill>
              </a:rPr>
              <a:t>mécanique</a:t>
            </a:r>
            <a:r>
              <a:rPr lang="fr-FR" dirty="0"/>
              <a:t> comme branche de la physique, les </a:t>
            </a:r>
            <a:r>
              <a:rPr lang="fr-FR" b="1" dirty="0">
                <a:solidFill>
                  <a:srgbClr val="FF0000"/>
                </a:solidFill>
              </a:rPr>
              <a:t>robots intelligents </a:t>
            </a:r>
            <a:r>
              <a:rPr lang="fr-FR" dirty="0"/>
              <a:t>relèvent cependant de </a:t>
            </a:r>
            <a:r>
              <a:rPr lang="fr-FR" b="1" dirty="0">
                <a:solidFill>
                  <a:srgbClr val="FF0000"/>
                </a:solidFill>
              </a:rPr>
              <a:t>l’informatique</a:t>
            </a:r>
            <a:r>
              <a:rPr lang="fr-FR" dirty="0"/>
              <a:t> spécialement sur la branche d’étude de l’IA </a:t>
            </a:r>
          </a:p>
          <a:p>
            <a:r>
              <a:rPr lang="fr-FR" dirty="0"/>
              <a:t>La Norme ISO 8373-2012 définit :</a:t>
            </a:r>
          </a:p>
          <a:p>
            <a:pPr marL="530225" indent="-347663">
              <a:buFontTx/>
              <a:buChar char="-"/>
            </a:pPr>
            <a:r>
              <a:rPr lang="fr-FR" dirty="0"/>
              <a:t>le </a:t>
            </a:r>
            <a:r>
              <a:rPr lang="fr-FR" b="1" dirty="0">
                <a:solidFill>
                  <a:schemeClr val="accent6"/>
                </a:solidFill>
              </a:rPr>
              <a:t>robot </a:t>
            </a:r>
            <a:r>
              <a:rPr lang="fr-FR" dirty="0"/>
              <a:t>comme un « </a:t>
            </a:r>
            <a:r>
              <a:rPr lang="fr-FR" dirty="0">
                <a:solidFill>
                  <a:srgbClr val="0070C0"/>
                </a:solidFill>
              </a:rPr>
              <a:t>mécanismes programmables actionné </a:t>
            </a:r>
            <a:r>
              <a:rPr lang="fr-FR" dirty="0"/>
              <a:t>sur au moins deux axes avec un degré d'autonomie, se déplaçant dans son environnement </a:t>
            </a:r>
            <a:r>
              <a:rPr lang="fr-FR" dirty="0">
                <a:solidFill>
                  <a:srgbClr val="0070C0"/>
                </a:solidFill>
              </a:rPr>
              <a:t>pour exécuter des tâches prévues</a:t>
            </a:r>
            <a:r>
              <a:rPr lang="fr-FR" i="1" dirty="0">
                <a:solidFill>
                  <a:srgbClr val="0070C0"/>
                </a:solidFill>
              </a:rPr>
              <a:t> </a:t>
            </a:r>
            <a:r>
              <a:rPr lang="fr-FR" dirty="0"/>
              <a:t>»</a:t>
            </a:r>
          </a:p>
          <a:p>
            <a:pPr marL="530225" indent="-347663">
              <a:buFontTx/>
              <a:buChar char="-"/>
            </a:pPr>
            <a:r>
              <a:rPr lang="fr-FR" dirty="0"/>
              <a:t>le </a:t>
            </a:r>
            <a:r>
              <a:rPr lang="fr-FR" b="1" dirty="0">
                <a:solidFill>
                  <a:schemeClr val="accent6"/>
                </a:solidFill>
              </a:rPr>
              <a:t>robot intelligent </a:t>
            </a:r>
            <a:r>
              <a:rPr lang="fr-FR" dirty="0"/>
              <a:t>« robot capable d'exécuter des tâches </a:t>
            </a:r>
            <a:r>
              <a:rPr lang="fr-FR" dirty="0">
                <a:solidFill>
                  <a:srgbClr val="FF3300"/>
                </a:solidFill>
              </a:rPr>
              <a:t>par détection de son environnement et ou par interaction avec des sources extérieures et adaptation de son environnement </a:t>
            </a:r>
            <a:r>
              <a:rPr lang="fr-FR" dirty="0"/>
              <a:t>»</a:t>
            </a:r>
          </a:p>
          <a:p>
            <a:pPr marL="182562" indent="0">
              <a:buNone/>
            </a:pPr>
            <a:r>
              <a:rPr lang="fr-FR" dirty="0"/>
              <a:t>(Yves </a:t>
            </a:r>
            <a:r>
              <a:rPr lang="fr-FR" cap="small" dirty="0"/>
              <a:t>Bismuth</a:t>
            </a:r>
            <a:r>
              <a:rPr lang="fr-FR" dirty="0"/>
              <a:t>, </a:t>
            </a:r>
            <a:r>
              <a:rPr lang="fr-FR" i="1" dirty="0"/>
              <a:t>Petit guide pratique de la Robotique</a:t>
            </a:r>
            <a:r>
              <a:rPr lang="fr-FR" dirty="0"/>
              <a:t>, L’Harmattan, Paris, 2018, p. 33)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C11626-1150-AD01-1C1E-D927AB34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A067D6-46CA-C936-D75F-235F70CE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156577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28E43-6E54-303D-2AF9-791B8342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Objectif d’intervention au Colloque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8D2894-E90A-4393-41FA-97479E59F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dirty="0"/>
          </a:p>
          <a:p>
            <a:pPr algn="just"/>
            <a:endParaRPr lang="fr-FR" sz="3200" dirty="0"/>
          </a:p>
          <a:p>
            <a:pPr algn="just"/>
            <a:r>
              <a:rPr lang="fr-FR" sz="3200" dirty="0"/>
              <a:t>Sensibiliser sur l’Intelligence artificielle dans les défis de la défense de la mère-patrie par les scientifiques de l’ESU face aux enjeux de sauvegarde de notre souveraineté et de notre intégrité territoriale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C50EF1-6567-365D-DD83-70626B95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76AC0E-39C0-6E6E-C354-716C4B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879169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A7570-A6E7-6949-7580-7723B9F2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« Robots tueurs ». Que seront les soldats de demain ? – Blog Politique ...">
            <a:extLst>
              <a:ext uri="{FF2B5EF4-FFF2-40B4-BE49-F238E27FC236}">
                <a16:creationId xmlns:a16="http://schemas.microsoft.com/office/drawing/2014/main" id="{AD204477-29D7-6D7C-1336-007FE306DA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1" y="365125"/>
            <a:ext cx="11187277" cy="62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746536-8312-8A4E-E371-5B4D46A0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ED0928-949F-A567-9CDE-97EDC3CD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2803549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A555C-5617-F910-5CDE-F002DF55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5576" cy="1325563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Application de l’IA dans les « Robots tueurs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D3F0F9-3D4C-55B6-8477-0E7F8B8F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just"/>
            <a:r>
              <a:rPr lang="fr-FR" sz="3200" b="1" dirty="0">
                <a:latin typeface="+mj-lt"/>
              </a:rPr>
              <a:t>SALA : </a:t>
            </a:r>
            <a:r>
              <a:rPr lang="fr-FR" sz="3200" b="1" i="1" dirty="0">
                <a:latin typeface="+mj-lt"/>
              </a:rPr>
              <a:t>Systèmes d’Armes Létales Autonomes</a:t>
            </a:r>
          </a:p>
          <a:p>
            <a:pPr algn="just"/>
            <a:r>
              <a:rPr lang="fr-FR" sz="3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« Systèmes d’armes qui, une fois activé, est capable de décider seul, c’est-à-dire sans intervention ni supervision humaine; du ciblage et du déclenchement de la frappe, en fonction d’un environnement changeant auquel il s’adapte » 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(</a:t>
            </a:r>
            <a:r>
              <a:rPr lang="fr-FR" dirty="0" err="1">
                <a:latin typeface="+mj-lt"/>
              </a:rPr>
              <a:t>Jean-Baptise</a:t>
            </a:r>
            <a:r>
              <a:rPr lang="fr-FR" dirty="0">
                <a:latin typeface="+mj-lt"/>
              </a:rPr>
              <a:t> </a:t>
            </a:r>
            <a:r>
              <a:rPr lang="fr-FR" cap="small" dirty="0" err="1">
                <a:latin typeface="+mj-lt"/>
              </a:rPr>
              <a:t>Jeangene</a:t>
            </a:r>
            <a:r>
              <a:rPr lang="fr-FR" cap="small" dirty="0">
                <a:latin typeface="+mj-lt"/>
              </a:rPr>
              <a:t> </a:t>
            </a:r>
            <a:r>
              <a:rPr lang="fr-FR" cap="small" dirty="0" err="1">
                <a:latin typeface="+mj-lt"/>
              </a:rPr>
              <a:t>Vilmer</a:t>
            </a:r>
            <a:r>
              <a:rPr lang="fr-FR" cap="small" dirty="0">
                <a:latin typeface="+mj-lt"/>
              </a:rPr>
              <a:t> </a:t>
            </a:r>
            <a:r>
              <a:rPr lang="fr-FR" i="1" dirty="0">
                <a:latin typeface="+mj-lt"/>
              </a:rPr>
              <a:t>, « Terminator </a:t>
            </a:r>
            <a:r>
              <a:rPr lang="fr-FR" i="1" dirty="0" err="1">
                <a:latin typeface="+mj-lt"/>
              </a:rPr>
              <a:t>Ethics</a:t>
            </a:r>
            <a:r>
              <a:rPr lang="fr-FR" i="1" dirty="0">
                <a:latin typeface="+mj-lt"/>
              </a:rPr>
              <a:t> : faut-il interdire les « robots tueurs » ? », in Politique étrangère Hiver, n°4, 2014, </a:t>
            </a:r>
            <a:r>
              <a:rPr lang="fr-FR" dirty="0">
                <a:latin typeface="+mj-lt"/>
              </a:rPr>
              <a:t>pp. 151-167.)</a:t>
            </a:r>
          </a:p>
          <a:p>
            <a:r>
              <a:rPr lang="fr-FR" sz="3200" b="1" dirty="0">
                <a:latin typeface="+mj-lt"/>
              </a:rPr>
              <a:t>Exemple : plateforme </a:t>
            </a:r>
            <a:r>
              <a:rPr lang="fr-FR" sz="3200" b="1" dirty="0" err="1">
                <a:latin typeface="+mj-lt"/>
              </a:rPr>
              <a:t>autodéclencheuse</a:t>
            </a:r>
            <a:r>
              <a:rPr lang="fr-FR" sz="3200" b="1" dirty="0">
                <a:latin typeface="+mj-lt"/>
              </a:rPr>
              <a:t> d’interception des missiles et des roquettes en Israël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72214-8869-A817-217C-943AF7D8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EC46DD-1949-EFC7-FEC9-84480626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750313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146A5-23DE-B639-68CA-051ECCD1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91000" cy="5029835"/>
          </a:xfrm>
        </p:spPr>
        <p:txBody>
          <a:bodyPr>
            <a:normAutofit/>
          </a:bodyPr>
          <a:lstStyle/>
          <a:p>
            <a:r>
              <a:rPr lang="fr-FR" dirty="0"/>
              <a:t>Drone militaire de combat lançant un missile</a:t>
            </a:r>
          </a:p>
        </p:txBody>
      </p:sp>
      <p:pic>
        <p:nvPicPr>
          <p:cNvPr id="9218" name="Picture 2" descr="Un drone de combat militaire UAV lance un missile de combat Armée d ...">
            <a:extLst>
              <a:ext uri="{FF2B5EF4-FFF2-40B4-BE49-F238E27FC236}">
                <a16:creationId xmlns:a16="http://schemas.microsoft.com/office/drawing/2014/main" id="{13442BE0-C81E-A9CE-FA8E-902D3633DE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92" y="200533"/>
            <a:ext cx="6693408" cy="561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EBCF3C-DD5D-C01C-12A2-E3A542E8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2D6AE2-9B69-F776-7C4A-A4BB79EE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787830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BD74BF-AC3A-B609-CDE2-C1D06A78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IA et Robots intelligents de Combat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9BF94C-9640-5F5F-C4B2-FC146ECF5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i="1" dirty="0"/>
              <a:t>SALA </a:t>
            </a:r>
            <a:r>
              <a:rPr lang="fr-FR" dirty="0"/>
              <a:t>sont des technologies maîtrisées par les puissances comme la Turquie, la Chine, les USA ou plus précisément Israël </a:t>
            </a:r>
            <a:r>
              <a:rPr lang="fr-FR" i="1" dirty="0">
                <a:solidFill>
                  <a:srgbClr val="FFC000"/>
                </a:solidFill>
              </a:rPr>
              <a:t>lorsqu’on imagine les corrélations géopolitiques de la Guerre de l’Est du Congo, cachant mal une autre guerre par procuration, celle d’une Afrique du Sud pro-Palestine face à Israël et ses alliés traditionnels.</a:t>
            </a:r>
          </a:p>
          <a:p>
            <a:r>
              <a:rPr lang="fr-FR" b="1" dirty="0">
                <a:solidFill>
                  <a:srgbClr val="FF0000"/>
                </a:solidFill>
                <a:latin typeface="+mj-lt"/>
              </a:rPr>
              <a:t>Technologies autonomes ou téléopérée à grande distance </a:t>
            </a:r>
            <a:r>
              <a:rPr lang="fr-FR" dirty="0">
                <a:latin typeface="+mj-lt"/>
              </a:rPr>
              <a:t>, à l’instar des drones dans un combat où des soldats humains s’exposent au danger sans réciprocité de danger avec les machines. (Lire : Brice </a:t>
            </a:r>
            <a:r>
              <a:rPr lang="fr-FR" cap="small" dirty="0" err="1">
                <a:latin typeface="+mj-lt"/>
              </a:rPr>
              <a:t>Erbland</a:t>
            </a:r>
            <a:r>
              <a:rPr lang="fr-FR" dirty="0">
                <a:latin typeface="+mj-lt"/>
              </a:rPr>
              <a:t>, </a:t>
            </a:r>
            <a:r>
              <a:rPr lang="fr-FR" i="1" dirty="0">
                <a:latin typeface="+mj-lt"/>
              </a:rPr>
              <a:t>«  Robots tueurs » quels seront les soldats de demain?</a:t>
            </a:r>
            <a:r>
              <a:rPr lang="fr-FR" dirty="0">
                <a:latin typeface="+mj-lt"/>
              </a:rPr>
              <a:t> , Albin Michel, Paris)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CCD32-051B-7533-09A9-44104C73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3088AA-44EE-8E8B-39D5-77E9854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3794170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FC673-1730-E33F-3788-DD96F3A2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0" y="396940"/>
            <a:ext cx="11243124" cy="1166798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5CC1E1-EB8D-FEA9-A8F7-CAF9FC09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Futuristic cyber weapon, space neon gun. Neural network art 23469905 ...">
            <a:extLst>
              <a:ext uri="{FF2B5EF4-FFF2-40B4-BE49-F238E27FC236}">
                <a16:creationId xmlns:a16="http://schemas.microsoft.com/office/drawing/2014/main" id="{D3764468-53D5-6807-CE98-E28595C3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4592"/>
            <a:ext cx="10998708" cy="667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042E01-9844-76BA-D8A7-67A92C1E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1B7921-BE24-7F1A-2EEF-CD6FBC34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3427338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06F85-5EC1-ED7C-C4A0-15750AC1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all" dirty="0">
                <a:solidFill>
                  <a:schemeClr val="accent2">
                    <a:lumMod val="50000"/>
                  </a:schemeClr>
                </a:solidFill>
              </a:rPr>
              <a:t>Recommandations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9D3A1-AD26-EC33-80AF-B74FEF66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176"/>
            <a:ext cx="10515600" cy="5285231"/>
          </a:xfrm>
        </p:spPr>
        <p:txBody>
          <a:bodyPr>
            <a:normAutofit lnSpcReduction="10000"/>
          </a:bodyPr>
          <a:lstStyle/>
          <a:p>
            <a:r>
              <a:rPr lang="fr-FR" dirty="0">
                <a:latin typeface="+mj-lt"/>
              </a:rPr>
              <a:t>Développer les stratégies de « </a:t>
            </a:r>
            <a:r>
              <a:rPr lang="fr-FR" i="1" dirty="0">
                <a:latin typeface="+mj-lt"/>
              </a:rPr>
              <a:t>reverse </a:t>
            </a:r>
            <a:r>
              <a:rPr lang="fr-FR" i="1" dirty="0" err="1">
                <a:latin typeface="+mj-lt"/>
              </a:rPr>
              <a:t>technology</a:t>
            </a:r>
            <a:r>
              <a:rPr lang="fr-FR" dirty="0">
                <a:latin typeface="+mj-lt"/>
              </a:rPr>
              <a:t> » </a:t>
            </a:r>
          </a:p>
          <a:p>
            <a:r>
              <a:rPr lang="fr-FR" dirty="0">
                <a:latin typeface="+mj-lt"/>
              </a:rPr>
              <a:t>Financer la veille technologique et l’intelligence économique</a:t>
            </a:r>
          </a:p>
          <a:p>
            <a:r>
              <a:rPr lang="fr-FR" dirty="0">
                <a:latin typeface="+mj-lt"/>
              </a:rPr>
              <a:t>Développer une industrie de la défense créative et innovante avec le génie informatique congolais</a:t>
            </a:r>
          </a:p>
          <a:p>
            <a:r>
              <a:rPr lang="fr-FR" dirty="0">
                <a:latin typeface="+mj-lt"/>
              </a:rPr>
              <a:t>S’approprier les inventions locales dans les emplois des Forces armées à travers des concours </a:t>
            </a:r>
            <a:r>
              <a:rPr lang="fr-FR" dirty="0" err="1">
                <a:latin typeface="+mj-lt"/>
              </a:rPr>
              <a:t>scienfifiques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Financer le R&amp;D en coopération avec les universités et centre de recherche au profit de l’industrie de la défense et de l’Armée</a:t>
            </a:r>
          </a:p>
          <a:p>
            <a:r>
              <a:rPr lang="fr-FR" dirty="0">
                <a:latin typeface="+mj-lt"/>
              </a:rPr>
              <a:t>Créer un Etat-major cyber avec atouts de cybersécurité, cyber-résilience, </a:t>
            </a:r>
            <a:r>
              <a:rPr lang="fr-FR" dirty="0" err="1">
                <a:latin typeface="+mj-lt"/>
              </a:rPr>
              <a:t>cybersoldats</a:t>
            </a:r>
            <a:r>
              <a:rPr lang="fr-FR" dirty="0">
                <a:latin typeface="+mj-lt"/>
              </a:rPr>
              <a:t> et de lutte informatique</a:t>
            </a:r>
          </a:p>
          <a:p>
            <a:r>
              <a:rPr lang="fr-FR" dirty="0">
                <a:latin typeface="+mj-lt"/>
              </a:rPr>
              <a:t>Développer une doctrine équilibrée entre modernisation (équipement) et professionnalisation (formation) des forces armées</a:t>
            </a:r>
          </a:p>
          <a:p>
            <a:endParaRPr lang="fr-FR" dirty="0">
              <a:latin typeface="+mj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D2E050-1F29-AB90-BD29-8F973FD0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66AC2A-5338-2986-52AB-3C9D498B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1347007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F12EC-7846-117A-D118-E37B14E97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>
                <a:latin typeface="+mj-lt"/>
              </a:rPr>
              <a:t>Merci de votre attention</a:t>
            </a:r>
          </a:p>
          <a:p>
            <a:pPr marL="0" indent="0" algn="ctr">
              <a:buNone/>
            </a:pPr>
            <a:r>
              <a:rPr lang="fr-FR" sz="3600" dirty="0">
                <a:latin typeface="+mj-lt"/>
              </a:rPr>
              <a:t>Kodjo </a:t>
            </a:r>
            <a:r>
              <a:rPr lang="fr-FR" sz="3600" cap="small" dirty="0">
                <a:latin typeface="+mj-lt"/>
              </a:rPr>
              <a:t>Ndukuma Adjayi</a:t>
            </a:r>
          </a:p>
          <a:p>
            <a:pPr marL="0" indent="0" algn="ctr">
              <a:buNone/>
            </a:pPr>
            <a:r>
              <a:rPr lang="fr-FR" sz="3600" dirty="0">
                <a:latin typeface="+mj-lt"/>
              </a:rPr>
              <a:t>Professeur des universités</a:t>
            </a:r>
          </a:p>
          <a:p>
            <a:pPr marL="0" indent="0" algn="ctr">
              <a:buNone/>
            </a:pPr>
            <a:r>
              <a:rPr lang="fr-FR" sz="3600" dirty="0">
                <a:latin typeface="+mj-lt"/>
              </a:rPr>
              <a:t>Doyen de la Faculté de droit de l’UPC</a:t>
            </a:r>
          </a:p>
          <a:p>
            <a:pPr marL="0" indent="0" algn="ctr">
              <a:buNone/>
            </a:pPr>
            <a:r>
              <a:rPr lang="fr-FR" sz="3600" dirty="0">
                <a:latin typeface="+mj-lt"/>
                <a:hlinkClick r:id="rId2"/>
              </a:rPr>
              <a:t>kndukuma@hotmail.fr</a:t>
            </a:r>
            <a:r>
              <a:rPr lang="fr-FR" sz="3600" dirty="0">
                <a:latin typeface="+mj-lt"/>
              </a:rPr>
              <a:t>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9A2F43-CB27-958D-682F-8A7F25E7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25C5C5-95BB-4AD9-1A5C-563C99D2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72290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DB791-A8E9-A0B8-FF41-5A09E3B5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5"/>
            <a:ext cx="11210544" cy="1325563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Postulat : Défense et Innovation technologique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F6FB9C-E733-0E9E-4906-B8FA62327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sz="3400" dirty="0">
                <a:latin typeface="+mj-lt"/>
              </a:rPr>
              <a:t>Dans toute l’Histoire, il a été démontré que les plus hautes </a:t>
            </a:r>
            <a:r>
              <a:rPr lang="fr-FR" sz="3400" b="1" dirty="0">
                <a:latin typeface="+mj-lt"/>
              </a:rPr>
              <a:t>intelligences </a:t>
            </a:r>
            <a:r>
              <a:rPr lang="fr-FR" sz="3400" dirty="0">
                <a:latin typeface="+mj-lt"/>
              </a:rPr>
              <a:t>et les grandes </a:t>
            </a:r>
            <a:r>
              <a:rPr lang="fr-FR" sz="3400" b="1" dirty="0">
                <a:latin typeface="+mj-lt"/>
              </a:rPr>
              <a:t>inventions </a:t>
            </a:r>
            <a:r>
              <a:rPr lang="fr-FR" sz="3400" dirty="0">
                <a:latin typeface="+mj-lt"/>
              </a:rPr>
              <a:t>ont toujours été mises </a:t>
            </a:r>
            <a:r>
              <a:rPr lang="fr-FR" sz="3400" b="1" dirty="0">
                <a:latin typeface="+mj-lt"/>
              </a:rPr>
              <a:t>au service de la puissance des États et donc des armées</a:t>
            </a:r>
            <a:r>
              <a:rPr lang="fr-FR" sz="3400" dirty="0">
                <a:latin typeface="+mj-lt"/>
              </a:rPr>
              <a:t>.</a:t>
            </a:r>
            <a:endParaRPr lang="fr-FR" sz="3400" b="0" i="0" dirty="0">
              <a:effectLst/>
              <a:latin typeface="+mj-lt"/>
            </a:endParaRPr>
          </a:p>
          <a:p>
            <a:pPr algn="just"/>
            <a:r>
              <a:rPr lang="fr-FR" sz="3400" dirty="0">
                <a:latin typeface="+mj-lt"/>
              </a:rPr>
              <a:t>Si « l</a:t>
            </a:r>
            <a:r>
              <a:rPr lang="fr-FR" sz="3400" b="0" i="0" dirty="0">
                <a:effectLst/>
                <a:latin typeface="+mj-lt"/>
              </a:rPr>
              <a:t>’apothéose de la puissance des armes a été atteinte avec l’arme nucléaire », il y a toujours deux paradigmes entre l’Humain inventeur et la Machine inventée, entrainant </a:t>
            </a:r>
            <a:r>
              <a:rPr lang="fr-FR" sz="3400" b="1" i="0" dirty="0">
                <a:solidFill>
                  <a:srgbClr val="0070C0"/>
                </a:solidFill>
                <a:effectLst/>
                <a:latin typeface="+mj-lt"/>
              </a:rPr>
              <a:t>la proéminence de la valeur  </a:t>
            </a:r>
            <a:r>
              <a:rPr lang="fr-FR" sz="3400" b="0" i="0" dirty="0">
                <a:effectLst/>
                <a:latin typeface="+mj-lt"/>
              </a:rPr>
              <a:t>: </a:t>
            </a:r>
          </a:p>
          <a:p>
            <a:pPr lvl="1" algn="just">
              <a:buFontTx/>
              <a:buChar char="-"/>
            </a:pPr>
            <a:r>
              <a:rPr lang="fr-FR" sz="3000" b="0" i="0" dirty="0">
                <a:solidFill>
                  <a:srgbClr val="FF0000"/>
                </a:solidFill>
                <a:effectLst/>
                <a:latin typeface="+mj-lt"/>
              </a:rPr>
              <a:t>soit </a:t>
            </a:r>
            <a:r>
              <a:rPr lang="fr-FR" sz="3000" b="1" i="0" dirty="0">
                <a:solidFill>
                  <a:srgbClr val="0070C0"/>
                </a:solidFill>
                <a:effectLst/>
                <a:latin typeface="+mj-lt"/>
              </a:rPr>
              <a:t>de l’humain</a:t>
            </a:r>
            <a:r>
              <a:rPr lang="fr-FR" sz="3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fr-FR" sz="3000" b="0" i="0" dirty="0">
                <a:effectLst/>
                <a:latin typeface="+mj-lt"/>
              </a:rPr>
              <a:t>à l’ère des « </a:t>
            </a:r>
            <a:r>
              <a:rPr lang="fr-FR" sz="3000" b="0" i="0" dirty="0">
                <a:solidFill>
                  <a:schemeClr val="accent5"/>
                </a:solidFill>
                <a:effectLst/>
                <a:latin typeface="+mj-lt"/>
              </a:rPr>
              <a:t>armées d’archers </a:t>
            </a:r>
            <a:r>
              <a:rPr lang="fr-FR" sz="3000" b="0" i="0" dirty="0">
                <a:effectLst/>
                <a:latin typeface="+mj-lt"/>
              </a:rPr>
              <a:t>»  ;</a:t>
            </a:r>
          </a:p>
          <a:p>
            <a:pPr lvl="1" algn="just">
              <a:buFontTx/>
              <a:buChar char="-"/>
            </a:pPr>
            <a:r>
              <a:rPr lang="fr-FR" sz="3000" dirty="0">
                <a:solidFill>
                  <a:srgbClr val="FF0000"/>
                </a:solidFill>
                <a:latin typeface="+mj-lt"/>
              </a:rPr>
              <a:t>Soit </a:t>
            </a:r>
            <a:r>
              <a:rPr lang="fr-FR" sz="3000" b="1" dirty="0">
                <a:solidFill>
                  <a:srgbClr val="0070C0"/>
                </a:solidFill>
                <a:latin typeface="+mj-lt"/>
              </a:rPr>
              <a:t>de la machine</a:t>
            </a:r>
            <a:r>
              <a:rPr lang="fr-FR" sz="3000" dirty="0">
                <a:latin typeface="+mj-lt"/>
              </a:rPr>
              <a:t> à l’ère des « </a:t>
            </a:r>
            <a:r>
              <a:rPr lang="fr-FR" sz="3000" b="1" dirty="0">
                <a:solidFill>
                  <a:schemeClr val="accent5"/>
                </a:solidFill>
                <a:latin typeface="+mj-lt"/>
              </a:rPr>
              <a:t>armées d’arbalètes</a:t>
            </a:r>
            <a:r>
              <a:rPr lang="fr-FR" sz="3000" dirty="0">
                <a:latin typeface="+mj-lt"/>
              </a:rPr>
              <a:t> ». 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2D02C8-7257-D9F6-1CF2-F594BA4D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2DB3A4-D8BB-9419-F401-FD7199CF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426436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40372A-A9A2-6A9E-BA77-8F00D647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cap="all" dirty="0">
                <a:solidFill>
                  <a:schemeClr val="accent2">
                    <a:lumMod val="50000"/>
                  </a:schemeClr>
                </a:solidFill>
              </a:rPr>
              <a:t>Partie I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5068A2-F178-E91C-6524-9240A311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6000" b="1" cap="small" dirty="0">
                <a:solidFill>
                  <a:srgbClr val="FF0000"/>
                </a:solidFill>
              </a:rPr>
              <a:t>Continuum</a:t>
            </a:r>
            <a:r>
              <a:rPr lang="fr-FR" b="1" cap="small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FR" sz="6000" b="1" cap="small" dirty="0">
                <a:solidFill>
                  <a:srgbClr val="FF0000"/>
                </a:solidFill>
              </a:rPr>
              <a:t>Défense, </a:t>
            </a:r>
          </a:p>
          <a:p>
            <a:pPr marL="0" indent="0" algn="ctr">
              <a:buNone/>
            </a:pPr>
            <a:r>
              <a:rPr lang="fr-FR" sz="6000" b="1" cap="small" dirty="0">
                <a:solidFill>
                  <a:srgbClr val="FF0000"/>
                </a:solidFill>
              </a:rPr>
              <a:t>cyberespace et</a:t>
            </a:r>
          </a:p>
          <a:p>
            <a:pPr marL="0" indent="0" algn="ctr">
              <a:buNone/>
            </a:pPr>
            <a:r>
              <a:rPr lang="fr-FR" sz="6000" b="1" cap="small" dirty="0">
                <a:solidFill>
                  <a:srgbClr val="FF0000"/>
                </a:solidFill>
              </a:rPr>
              <a:t>Souveraineté numérique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096F4A-C467-4B0C-E9DA-4952DF36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A86C8-56CC-A8E7-E324-D512F13A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291185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3BA1F-2E10-7DDE-E2FF-BDF437A5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Souveraineté : Principe et 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E8FCE-5719-4637-7E88-7A1E813B8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" y="1825625"/>
            <a:ext cx="10823448" cy="4351338"/>
          </a:xfrm>
        </p:spPr>
        <p:txBody>
          <a:bodyPr>
            <a:normAutofit/>
          </a:bodyPr>
          <a:lstStyle/>
          <a:p>
            <a:r>
              <a:rPr lang="fr-FR" dirty="0"/>
              <a:t>«</a:t>
            </a:r>
            <a:r>
              <a:rPr lang="fr-FR" b="1" dirty="0"/>
              <a:t> </a:t>
            </a:r>
            <a:r>
              <a:rPr lang="fr-FR" b="1" dirty="0">
                <a:solidFill>
                  <a:srgbClr val="0070C0"/>
                </a:solidFill>
              </a:rPr>
              <a:t>Caractère suprême d’une puissance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(</a:t>
            </a:r>
            <a:r>
              <a:rPr lang="fr-FR" i="1" dirty="0" err="1"/>
              <a:t>summa</a:t>
            </a:r>
            <a:r>
              <a:rPr lang="fr-FR" i="1" dirty="0"/>
              <a:t> potestas</a:t>
            </a:r>
            <a:r>
              <a:rPr lang="fr-FR" dirty="0"/>
              <a:t>)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qui n’est soumise à aucune autre</a:t>
            </a:r>
            <a:r>
              <a:rPr lang="fr-FR" dirty="0">
                <a:solidFill>
                  <a:srgbClr val="0070C0"/>
                </a:solidFill>
              </a:rPr>
              <a:t> </a:t>
            </a:r>
            <a:r>
              <a:rPr lang="fr-FR" dirty="0"/>
              <a:t>» (G. CORNU, </a:t>
            </a:r>
            <a:r>
              <a:rPr lang="fr-FR" sz="1400" i="1" dirty="0"/>
              <a:t>Vocabulaire juridique</a:t>
            </a:r>
            <a:r>
              <a:rPr lang="fr-FR" sz="1400" dirty="0"/>
              <a:t>, 11</a:t>
            </a:r>
            <a:r>
              <a:rPr lang="fr-FR" sz="1400" baseline="30000" dirty="0"/>
              <a:t>e</a:t>
            </a:r>
            <a:r>
              <a:rPr lang="fr-FR" sz="1400" dirty="0"/>
              <a:t> éd., PUF, Paris, 2016, p.9995</a:t>
            </a:r>
            <a:r>
              <a:rPr lang="fr-FR" dirty="0"/>
              <a:t>)</a:t>
            </a:r>
          </a:p>
          <a:p>
            <a:r>
              <a:rPr lang="fr-FR" dirty="0"/>
              <a:t>« Pouvoir perpétuel et indivisible d’un </a:t>
            </a:r>
            <a:r>
              <a:rPr lang="fr-FR" sz="2800" dirty="0"/>
              <a:t>É</a:t>
            </a:r>
            <a:r>
              <a:rPr lang="fr-FR" dirty="0"/>
              <a:t>tat » </a:t>
            </a:r>
          </a:p>
          <a:p>
            <a:r>
              <a:rPr lang="fr-FR" dirty="0"/>
              <a:t>«</a:t>
            </a:r>
            <a:r>
              <a:rPr lang="fr-FR" dirty="0">
                <a:latin typeface="Bradley Hand ITC" panose="03070402050302030203" pitchFamily="66" charset="0"/>
                <a:cs typeface="Times New Roman" panose="02020603050405020304" pitchFamily="18" charset="0"/>
              </a:rPr>
              <a:t> </a:t>
            </a:r>
            <a:r>
              <a:rPr lang="fr-FR" sz="32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La souveraineté nationale appartient au peuple. Tout pouvoir émane du peuple qui l’exerce directement par voie de référendum ou d’élections et indirectement par ses représentants. </a:t>
            </a:r>
          </a:p>
          <a:p>
            <a:pPr marL="182563" indent="0">
              <a:buNone/>
            </a:pPr>
            <a:r>
              <a:rPr lang="fr-FR" sz="32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Aucune fraction du peuple ni aucun individu ne peut s’en attribuer l’exercice</a:t>
            </a:r>
            <a:r>
              <a:rPr lang="fr-FR" dirty="0">
                <a:latin typeface="Bradley Hand ITC" panose="03070402050302030203" pitchFamily="66" charset="0"/>
                <a:cs typeface="Times New Roman" panose="02020603050405020304" pitchFamily="18" charset="0"/>
              </a:rPr>
              <a:t>. </a:t>
            </a:r>
            <a:r>
              <a:rPr lang="fr-FR" dirty="0"/>
              <a:t>» (Article 5, Constitution </a:t>
            </a:r>
            <a:r>
              <a:rPr lang="fr-FR" sz="1200" dirty="0"/>
              <a:t>de la RDC du 18 février 2006</a:t>
            </a:r>
            <a:r>
              <a:rPr lang="fr-FR" dirty="0"/>
              <a:t>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ACE469-20BA-5DA4-4ADE-2A0A07FC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73B734-4C3E-6163-631F-D9F42F9D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33898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67D64-A22A-13F6-235F-CFD1089F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4680" cy="1325563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Défense de sa souveraineté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13D78B-2FC9-42E0-D863-D572FC6A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1195304" cy="5303519"/>
          </a:xfrm>
        </p:spPr>
        <p:txBody>
          <a:bodyPr>
            <a:normAutofit fontScale="92500"/>
          </a:bodyPr>
          <a:lstStyle/>
          <a:p>
            <a:pPr marL="514350" lvl="1" indent="-514350" algn="just">
              <a:buFont typeface="+mj-lt"/>
              <a:buAutoNum type="arabicPeriod"/>
            </a:pPr>
            <a:r>
              <a:rPr lang="fr-FR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Défense nationale</a:t>
            </a:r>
            <a:r>
              <a:rPr lang="fr-FR" sz="3100" b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3100" dirty="0">
                <a:latin typeface="+mj-lt"/>
                <a:ea typeface="Tahoma" pitchFamily="34" charset="0"/>
                <a:cs typeface="Tahoma" pitchFamily="34" charset="0"/>
              </a:rPr>
              <a:t>: </a:t>
            </a:r>
            <a:r>
              <a:rPr lang="fr-FR" sz="31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ensemble des moyens militaires et non militaires </a:t>
            </a:r>
            <a:r>
              <a:rPr lang="fr-FR" sz="3100" dirty="0">
                <a:latin typeface="+mj-lt"/>
                <a:ea typeface="Tahoma" pitchFamily="34" charset="0"/>
                <a:cs typeface="Tahoma" pitchFamily="34" charset="0"/>
              </a:rPr>
              <a:t>ayant pour objet d’assurer la </a:t>
            </a:r>
            <a:r>
              <a:rPr lang="fr-FR" sz="31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protection et la sauvegarde des intérêts fondamentaux de la nation</a:t>
            </a:r>
            <a:r>
              <a:rPr lang="fr-FR" sz="3100" dirty="0">
                <a:latin typeface="+mj-lt"/>
                <a:ea typeface="Tahoma" pitchFamily="34" charset="0"/>
                <a:cs typeface="Tahoma" pitchFamily="34" charset="0"/>
              </a:rPr>
              <a:t>, en toute circonstance et contre toutes les formes d’agression et menace</a:t>
            </a:r>
          </a:p>
          <a:p>
            <a:pPr marL="514350" lvl="1" indent="-514350" algn="just">
              <a:buFont typeface="+mj-lt"/>
              <a:buAutoNum type="arabicPeriod"/>
            </a:pPr>
            <a:r>
              <a:rPr lang="fr-FR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Défense militaire: </a:t>
            </a:r>
            <a:r>
              <a:rPr lang="fr-FR" sz="3100" dirty="0">
                <a:latin typeface="+mj-lt"/>
                <a:ea typeface="Tahoma" pitchFamily="34" charset="0"/>
                <a:cs typeface="Tahoma" pitchFamily="34" charset="0"/>
              </a:rPr>
              <a:t>le </a:t>
            </a:r>
            <a:r>
              <a:rPr lang="fr-FR" sz="3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fait de s’opposer, </a:t>
            </a:r>
            <a:r>
              <a:rPr lang="fr-FR" sz="3100" dirty="0">
                <a:latin typeface="+mj-lt"/>
                <a:ea typeface="Tahoma" pitchFamily="34" charset="0"/>
                <a:cs typeface="Tahoma" pitchFamily="34" charset="0"/>
              </a:rPr>
              <a:t>en tout temps et en toute circonstance, </a:t>
            </a:r>
            <a:r>
              <a:rPr lang="fr-FR" sz="3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par des moyens militaires, à toute forme d’agression dirigée contre les intérêts fondamentaux de la Nation</a:t>
            </a:r>
            <a:r>
              <a:rPr lang="fr-FR" sz="3100" dirty="0">
                <a:latin typeface="+mj-lt"/>
                <a:ea typeface="Tahoma" pitchFamily="34" charset="0"/>
                <a:cs typeface="Tahoma" pitchFamily="34" charset="0"/>
              </a:rPr>
              <a:t>; </a:t>
            </a:r>
          </a:p>
          <a:p>
            <a:pPr marL="514350" lvl="1" indent="-514350" algn="just">
              <a:buFont typeface="+mj-lt"/>
              <a:buAutoNum type="arabicPeriod"/>
            </a:pPr>
            <a:r>
              <a:rPr lang="fr-FR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Défense civile: </a:t>
            </a:r>
            <a:r>
              <a:rPr lang="fr-FR" sz="3000" b="1" dirty="0">
                <a:solidFill>
                  <a:srgbClr val="FF0000"/>
                </a:solidFill>
              </a:rPr>
              <a:t>ensemble des moyens non militaires </a:t>
            </a:r>
            <a:r>
              <a:rPr lang="fr-FR" sz="3000" b="1" dirty="0"/>
              <a:t>ayant pour objet d’assurer la survie des populations, de sauvegarder les capacités de production, d’organiser la résistance en cas d’occupation </a:t>
            </a:r>
            <a:r>
              <a:rPr lang="fr-FR" sz="3000" b="1" dirty="0">
                <a:solidFill>
                  <a:srgbClr val="FF0000"/>
                </a:solidFill>
              </a:rPr>
              <a:t>et d’apporter un soutien aux Forces armées</a:t>
            </a:r>
            <a:r>
              <a:rPr lang="fr-FR" sz="3000" dirty="0"/>
              <a:t>;</a:t>
            </a:r>
            <a:r>
              <a:rPr lang="fr-FR" sz="30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</a:p>
          <a:p>
            <a:pPr marL="0" lvl="1" indent="0" algn="just">
              <a:buNone/>
            </a:pPr>
            <a:r>
              <a:rPr lang="fr-FR" sz="3100" dirty="0">
                <a:latin typeface="+mj-lt"/>
                <a:ea typeface="Tahoma" pitchFamily="34" charset="0"/>
                <a:cs typeface="Tahoma" pitchFamily="34" charset="0"/>
              </a:rPr>
              <a:t>(Article 5, </a:t>
            </a:r>
            <a:r>
              <a:rPr lang="fr-FR" sz="3000" dirty="0">
                <a:latin typeface="+mj-lt"/>
              </a:rPr>
              <a:t>Loi organique n° 11-012  </a:t>
            </a:r>
            <a:r>
              <a:rPr lang="fr-FR" sz="1500" dirty="0">
                <a:latin typeface="+mj-lt"/>
              </a:rPr>
              <a:t>du 11 août 2011 portant organisation et fonctionnement des Forces armées.</a:t>
            </a:r>
            <a:r>
              <a:rPr lang="fr-FR" sz="1500" dirty="0">
                <a:latin typeface="+mj-lt"/>
                <a:ea typeface="Tahoma" pitchFamily="34" charset="0"/>
                <a:cs typeface="Tahoma" pitchFamily="34" charset="0"/>
              </a:rPr>
              <a:t>). 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	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FF15F-7985-376A-E51E-217E2DF8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7FD390-06BE-00A3-EB98-B95F5FBC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416745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1DFE4-6119-F29F-FD41-EB5E773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Souveraineté : atouts et technologies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BAD371-23AF-FCDF-EE4A-02D24EBFE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1466576" cy="4667250"/>
          </a:xfrm>
        </p:spPr>
        <p:txBody>
          <a:bodyPr>
            <a:normAutofit/>
          </a:bodyPr>
          <a:lstStyle/>
          <a:p>
            <a:r>
              <a:rPr lang="fr-FR" dirty="0"/>
              <a:t>L’exercice de sa souveraineté </a:t>
            </a:r>
            <a:r>
              <a:rPr lang="fr-FR" b="1" dirty="0">
                <a:solidFill>
                  <a:schemeClr val="accent4"/>
                </a:solidFill>
              </a:rPr>
              <a:t>dépend tout aussi des moyens et atouts que chaque Etat-Nation développe </a:t>
            </a:r>
            <a:r>
              <a:rPr lang="fr-FR" dirty="0"/>
              <a:t>en vue de (d’):</a:t>
            </a:r>
          </a:p>
          <a:p>
            <a:pPr lvl="1">
              <a:buFontTx/>
              <a:buChar char="-"/>
            </a:pPr>
            <a:r>
              <a:rPr lang="fr-FR" sz="2800" b="1" dirty="0"/>
              <a:t>Accroître sa puissance </a:t>
            </a:r>
            <a:r>
              <a:rPr lang="fr-FR" sz="2800" dirty="0"/>
              <a:t>en tant que Nation ou « être géographique », </a:t>
            </a:r>
          </a:p>
          <a:p>
            <a:pPr lvl="1">
              <a:buFontTx/>
              <a:buChar char="-"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Défendre l’intégrité de son territoire</a:t>
            </a:r>
            <a:r>
              <a:rPr lang="fr-FR" sz="2800" dirty="0"/>
              <a:t>, </a:t>
            </a:r>
          </a:p>
          <a:p>
            <a:pPr lvl="1">
              <a:buFontTx/>
              <a:buChar char="-"/>
            </a:pPr>
            <a:r>
              <a:rPr lang="fr-FR" sz="2800" b="1" dirty="0"/>
              <a:t>Assurer la sécurité et la prospérité de sa population</a:t>
            </a:r>
            <a:r>
              <a:rPr lang="fr-FR" sz="2800" dirty="0"/>
              <a:t>, </a:t>
            </a:r>
          </a:p>
          <a:p>
            <a:pPr lvl="1">
              <a:buFontTx/>
              <a:buChar char="-"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Défendre sa liberté et ses valeurs fondamentales </a:t>
            </a:r>
            <a:r>
              <a:rPr lang="fr-FR" sz="2800" dirty="0"/>
              <a:t>contre tout assujettissement anti-patrie ;</a:t>
            </a:r>
          </a:p>
          <a:p>
            <a:pPr lvl="1">
              <a:buFontTx/>
              <a:buChar char="-"/>
            </a:pPr>
            <a:r>
              <a:rPr lang="fr-FR" sz="2800" b="1" dirty="0"/>
              <a:t>Faire respecter son existence et son indépendance</a:t>
            </a:r>
            <a:r>
              <a:rPr lang="fr-FR" sz="2800" dirty="0"/>
              <a:t> en tant que personne morale de Droit international </a:t>
            </a:r>
            <a:r>
              <a:rPr lang="fr-FR" sz="2800" b="1" dirty="0"/>
              <a:t>face aux autres États, en position de concurrence ou d’alliance</a:t>
            </a:r>
            <a:r>
              <a:rPr lang="fr-FR" sz="2800" dirty="0"/>
              <a:t>, dans le concert des Nations.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BFAB2B-2478-8939-B26C-041C5177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AEB535-7075-2646-4A4C-34355D54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8962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CEF1C-4498-BBF0-60DA-EA92D3A2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L’innovation, une arme fatale : épisode 1/3 du podcast L’économie de l ...">
            <a:extLst>
              <a:ext uri="{FF2B5EF4-FFF2-40B4-BE49-F238E27FC236}">
                <a16:creationId xmlns:a16="http://schemas.microsoft.com/office/drawing/2014/main" id="{ECEFF57C-4BCC-C28A-9A67-8ED5225CD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8" y="365125"/>
            <a:ext cx="10971503" cy="61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B06287-BCDA-B3CF-3D67-6F16DE30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16432E-1DA8-2358-07CB-383E684D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Kodjo Ndukuma - ESU, Mars 2025, Lieu : NCC</a:t>
            </a:r>
          </a:p>
        </p:txBody>
      </p:sp>
    </p:spTree>
    <p:extLst>
      <p:ext uri="{BB962C8B-B14F-4D97-AF65-F5344CB8AC3E}">
        <p14:creationId xmlns:p14="http://schemas.microsoft.com/office/powerpoint/2010/main" val="20199532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2914</Words>
  <Application>Microsoft Office PowerPoint</Application>
  <PresentationFormat>Grand écran</PresentationFormat>
  <Paragraphs>247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3" baseType="lpstr">
      <vt:lpstr>Aptos</vt:lpstr>
      <vt:lpstr>Aptos Display</vt:lpstr>
      <vt:lpstr>Arial</vt:lpstr>
      <vt:lpstr>Arial Narrow</vt:lpstr>
      <vt:lpstr>Bradley Hand ITC</vt:lpstr>
      <vt:lpstr>Calibri</vt:lpstr>
      <vt:lpstr>Thème Office</vt:lpstr>
      <vt:lpstr>IA dans les défis de la défense  de la patrie par les scientifiques de l’ESU</vt:lpstr>
      <vt:lpstr>Sommaire </vt:lpstr>
      <vt:lpstr>Objectif d’intervention au Colloque </vt:lpstr>
      <vt:lpstr>Postulat : Défense et Innovation technologique</vt:lpstr>
      <vt:lpstr>Partie I : </vt:lpstr>
      <vt:lpstr>Souveraineté : Principe et exercice</vt:lpstr>
      <vt:lpstr>Défense de sa souveraineté</vt:lpstr>
      <vt:lpstr>Souveraineté : atouts et technologies</vt:lpstr>
      <vt:lpstr>Présentation PowerPoint</vt:lpstr>
      <vt:lpstr>Espaces de souveraineté et cyberespace</vt:lpstr>
      <vt:lpstr>Présentation PowerPoint</vt:lpstr>
      <vt:lpstr>Cyberespace sous prisme de la Défense</vt:lpstr>
      <vt:lpstr>Numérique et défis de défense</vt:lpstr>
      <vt:lpstr>Présentation PowerPoint</vt:lpstr>
      <vt:lpstr>Défense d’une nouvelle espèce d’espace*</vt:lpstr>
      <vt:lpstr>Présentation PowerPoint</vt:lpstr>
      <vt:lpstr>Outils intellectuels de cyber-guerre (2)</vt:lpstr>
      <vt:lpstr> « Souveraineté numérique » </vt:lpstr>
      <vt:lpstr>Présentation PowerPoint</vt:lpstr>
      <vt:lpstr>Partie II : </vt:lpstr>
      <vt:lpstr>IA par définition – applicative</vt:lpstr>
      <vt:lpstr>IA par définition – technique et méthodique</vt:lpstr>
      <vt:lpstr>Intelligence artificielle</vt:lpstr>
      <vt:lpstr>6 applications concrètes de l’IA en Défense</vt:lpstr>
      <vt:lpstr>Autres applications de l’IA dans la Défense</vt:lpstr>
      <vt:lpstr>Présentation PowerPoint</vt:lpstr>
      <vt:lpstr>Autres applications de l’IA dans la Défense</vt:lpstr>
      <vt:lpstr>Robots soldats</vt:lpstr>
      <vt:lpstr>IA et Robotique en général</vt:lpstr>
      <vt:lpstr>Présentation PowerPoint</vt:lpstr>
      <vt:lpstr>Application de l’IA dans les « Robots tueurs »</vt:lpstr>
      <vt:lpstr>Drone militaire de combat lançant un missile</vt:lpstr>
      <vt:lpstr>IA et Robots intelligents de Combat</vt:lpstr>
      <vt:lpstr>Présentation PowerPoint</vt:lpstr>
      <vt:lpstr>Recommandations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Kodjo Ndukuma</dc:creator>
  <cp:lastModifiedBy>Kodjo Ndukuma</cp:lastModifiedBy>
  <cp:revision>2</cp:revision>
  <dcterms:created xsi:type="dcterms:W3CDTF">2025-03-06T01:30:07Z</dcterms:created>
  <dcterms:modified xsi:type="dcterms:W3CDTF">2025-03-06T08:15:06Z</dcterms:modified>
</cp:coreProperties>
</file>